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56" r:id="rId2"/>
    <p:sldId id="280" r:id="rId3"/>
    <p:sldId id="257" r:id="rId4"/>
    <p:sldId id="259" r:id="rId5"/>
    <p:sldId id="272" r:id="rId6"/>
    <p:sldId id="260" r:id="rId7"/>
    <p:sldId id="261" r:id="rId8"/>
    <p:sldId id="262" r:id="rId9"/>
    <p:sldId id="263" r:id="rId10"/>
    <p:sldId id="265" r:id="rId11"/>
    <p:sldId id="264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7" r:id="rId21"/>
    <p:sldId id="275" r:id="rId22"/>
    <p:sldId id="276" r:id="rId23"/>
    <p:sldId id="278" r:id="rId24"/>
    <p:sldId id="281" r:id="rId25"/>
    <p:sldId id="279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78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C24FBA-9A55-489E-8EC0-645CE1CFAB0E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2786F7-62A3-4436-B954-AAF595FEDB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489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786F7-62A3-4436-B954-AAF595FEDBB3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542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49525-3397-4ED5-9882-C7705949D316}" type="datetime1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B7A0-4DB9-4874-B13C-0780A6A43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581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3B466-6EB8-4401-9A74-AB4AD49D1FF5}" type="datetime1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B7A0-4DB9-4874-B13C-0780A6A43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07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DC22-CA5B-4ACB-83F5-075C316C7E66}" type="datetime1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B7A0-4DB9-4874-B13C-0780A6A43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133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8C533-C7AE-4EC6-B2E3-81078F3D3295}" type="datetime1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B7A0-4DB9-4874-B13C-0780A6A43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391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3A870-7759-4C43-85E7-EE43D6FAA948}" type="datetime1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B7A0-4DB9-4874-B13C-0780A6A43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204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270CF-B914-4320-B489-8985441DE9EE}" type="datetime1">
              <a:rPr lang="ru-RU" smtClean="0"/>
              <a:t>07.02.2024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B7A0-4DB9-4874-B13C-0780A6A43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747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208A6-AE14-46D0-8536-AD085092CBA1}" type="datetime1">
              <a:rPr lang="ru-RU" smtClean="0"/>
              <a:t>07.02.2024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B7A0-4DB9-4874-B13C-0780A6A43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815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512F-C7C8-4497-9746-689AEBA2ABD1}" type="datetime1">
              <a:rPr lang="ru-RU" smtClean="0"/>
              <a:t>07.02.2024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B7A0-4DB9-4874-B13C-0780A6A43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832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44AA7-0434-4F58-B066-93DFAA876714}" type="datetime1">
              <a:rPr lang="ru-RU" smtClean="0"/>
              <a:t>07.02.2024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B7A0-4DB9-4874-B13C-0780A6A43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523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66DDE-16E3-4652-A98A-A6501E2684A6}" type="datetime1">
              <a:rPr lang="ru-RU" smtClean="0"/>
              <a:t>07.02.2024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B7A0-4DB9-4874-B13C-0780A6A43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09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91F81-CA1E-44D5-BD0A-1B7F88B3B868}" type="datetime1">
              <a:rPr lang="ru-RU" smtClean="0"/>
              <a:t>07.02.2024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B7A0-4DB9-4874-B13C-0780A6A43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055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723E1-AFB6-4D80-98B6-2EC747A9D02A}" type="datetime1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1B7A0-4DB9-4874-B13C-0780A6A43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154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fipi.ru/og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Мастер-класс ОГЭ по химии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42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8581" t="12973" r="25405" b="4024"/>
          <a:stretch/>
        </p:blipFill>
        <p:spPr>
          <a:xfrm>
            <a:off x="980850" y="18249"/>
            <a:ext cx="9670676" cy="6839751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B7A0-4DB9-4874-B13C-0780A6A4337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26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8852" t="12253" r="25068" b="4745"/>
          <a:stretch/>
        </p:blipFill>
        <p:spPr>
          <a:xfrm>
            <a:off x="1070918" y="292593"/>
            <a:ext cx="9292282" cy="6565407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B7A0-4DB9-4874-B13C-0780A6A4337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52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9054" t="12493" r="25135" b="4265"/>
          <a:stretch/>
        </p:blipFill>
        <p:spPr>
          <a:xfrm>
            <a:off x="1021490" y="305162"/>
            <a:ext cx="9209903" cy="6552838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B7A0-4DB9-4874-B13C-0780A6A4337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33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8919" t="12493" r="25338" b="3784"/>
          <a:stretch/>
        </p:blipFill>
        <p:spPr>
          <a:xfrm>
            <a:off x="1079155" y="195654"/>
            <a:ext cx="9300519" cy="6662346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B7A0-4DB9-4874-B13C-0780A6A4337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50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8243" t="12373" r="24865" b="3904"/>
          <a:stretch/>
        </p:blipFill>
        <p:spPr>
          <a:xfrm>
            <a:off x="1136821" y="329513"/>
            <a:ext cx="8625016" cy="607236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B7A0-4DB9-4874-B13C-0780A6A43371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44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8986" t="12373" r="24933" b="4264"/>
          <a:stretch/>
        </p:blipFill>
        <p:spPr>
          <a:xfrm>
            <a:off x="1013252" y="182250"/>
            <a:ext cx="9407611" cy="667575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B7A0-4DB9-4874-B13C-0780A6A43371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30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9122" t="12373" r="25068" b="4385"/>
          <a:stretch/>
        </p:blipFill>
        <p:spPr>
          <a:xfrm>
            <a:off x="1178011" y="108090"/>
            <a:ext cx="9226378" cy="656456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B7A0-4DB9-4874-B13C-0780A6A43371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07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0204" t="12733" r="25134" b="4865"/>
          <a:stretch/>
        </p:blipFill>
        <p:spPr>
          <a:xfrm>
            <a:off x="1235676" y="86957"/>
            <a:ext cx="9325232" cy="6684547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B7A0-4DB9-4874-B13C-0780A6A43371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02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2162" t="44805" r="60000" b="17357"/>
          <a:stretch/>
        </p:blipFill>
        <p:spPr>
          <a:xfrm>
            <a:off x="1601513" y="159139"/>
            <a:ext cx="8761687" cy="6698861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B7A0-4DB9-4874-B13C-0780A6A43371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07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46082" t="28228" r="26553" b="56156"/>
          <a:stretch/>
        </p:blipFill>
        <p:spPr>
          <a:xfrm>
            <a:off x="234891" y="1269255"/>
            <a:ext cx="11745232" cy="3770074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B7A0-4DB9-4874-B13C-0780A6A43371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45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 idx="4294967295"/>
          </p:nvPr>
        </p:nvSpPr>
        <p:spPr>
          <a:xfrm>
            <a:off x="1295280" y="982080"/>
            <a:ext cx="9599760" cy="13024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 fontScale="90000"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4400" b="0" strike="noStrike" spc="-1">
                <a:solidFill>
                  <a:srgbClr val="262626"/>
                </a:solidFill>
                <a:latin typeface="Garamond"/>
              </a:rPr>
              <a:t>Экзамен  по  выбору  учащихся</a:t>
            </a:r>
            <a:r>
              <a:rPr sz="4400"/>
              <a:t/>
            </a:r>
            <a:br>
              <a:rPr sz="4400"/>
            </a:br>
            <a:r>
              <a:rPr lang="ru-RU" sz="4400" b="0" strike="noStrike" spc="-1">
                <a:solidFill>
                  <a:srgbClr val="262626"/>
                </a:solidFill>
                <a:latin typeface="Garamond"/>
              </a:rPr>
              <a:t>Основания  для  выбора</a:t>
            </a: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idx="4294967295"/>
          </p:nvPr>
        </p:nvSpPr>
        <p:spPr>
          <a:xfrm>
            <a:off x="1295280" y="2557080"/>
            <a:ext cx="9599760" cy="3317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357120" indent="-357120">
              <a:lnSpc>
                <a:spcPct val="100000"/>
              </a:lnSpc>
              <a:spcBef>
                <a:spcPts val="720"/>
              </a:spcBef>
              <a:spcAft>
                <a:spcPts val="601"/>
              </a:spcAft>
              <a:buClr>
                <a:srgbClr val="262626"/>
              </a:buClr>
              <a:buFont typeface="Wingdings" charset="2"/>
              <a:buChar char=""/>
              <a:tabLst>
                <a:tab pos="0" algn="l"/>
              </a:tabLst>
            </a:pPr>
            <a:r>
              <a:rPr lang="ru-RU" sz="3600" b="0" strike="noStrike" spc="-1">
                <a:solidFill>
                  <a:srgbClr val="262626"/>
                </a:solidFill>
                <a:latin typeface="Garamond"/>
              </a:rPr>
              <a:t>Планирую  изучать  этот  предмет  в  10  классе  на  углубленном  уровне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  <a:p>
            <a:pPr marL="357120" indent="-357120">
              <a:lnSpc>
                <a:spcPct val="100000"/>
              </a:lnSpc>
              <a:spcBef>
                <a:spcPts val="720"/>
              </a:spcBef>
              <a:spcAft>
                <a:spcPts val="601"/>
              </a:spcAft>
              <a:buClr>
                <a:srgbClr val="262626"/>
              </a:buClr>
              <a:buFont typeface="Wingdings" charset="2"/>
              <a:buChar char=""/>
              <a:tabLst>
                <a:tab pos="0" algn="l"/>
              </a:tabLst>
            </a:pPr>
            <a:r>
              <a:rPr lang="ru-RU" sz="3600" b="0" strike="noStrike" spc="-1">
                <a:solidFill>
                  <a:srgbClr val="262626"/>
                </a:solidFill>
                <a:latin typeface="Garamond"/>
              </a:rPr>
              <a:t>Любимый  предмет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  <a:p>
            <a:pPr marL="357120" indent="-357120">
              <a:lnSpc>
                <a:spcPct val="100000"/>
              </a:lnSpc>
              <a:spcBef>
                <a:spcPts val="720"/>
              </a:spcBef>
              <a:spcAft>
                <a:spcPts val="601"/>
              </a:spcAft>
              <a:buClr>
                <a:srgbClr val="262626"/>
              </a:buClr>
              <a:buFont typeface="Wingdings" charset="2"/>
              <a:buChar char=""/>
              <a:tabLst>
                <a:tab pos="0" algn="l"/>
              </a:tabLst>
            </a:pPr>
            <a:r>
              <a:rPr lang="ru-RU" sz="3600" b="0" strike="noStrike" spc="-1">
                <a:solidFill>
                  <a:srgbClr val="262626"/>
                </a:solidFill>
                <a:latin typeface="Garamond"/>
              </a:rPr>
              <a:t>Более  успешен  по  этому  предмету 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4707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B7A0-4DB9-4874-B13C-0780A6A43371}" type="slidenum">
              <a:rPr lang="ru-RU" smtClean="0"/>
              <a:t>20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-2162" t="3363" r="6756" b="81142"/>
          <a:stretch/>
        </p:blipFill>
        <p:spPr>
          <a:xfrm>
            <a:off x="233185" y="635792"/>
            <a:ext cx="11631827" cy="10626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8581" t="41442" r="1824" b="5826"/>
          <a:stretch/>
        </p:blipFill>
        <p:spPr>
          <a:xfrm>
            <a:off x="247049" y="1970507"/>
            <a:ext cx="11604101" cy="384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78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Продолжительность экзамена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/>
              <a:t>Рекомендуемое время на выполнение заданий части 1 – 60 минут</a:t>
            </a:r>
          </a:p>
          <a:p>
            <a:pPr marL="0" indent="0" algn="just">
              <a:buNone/>
            </a:pPr>
            <a:r>
              <a:rPr lang="ru-RU" dirty="0"/>
              <a:t>(1 час), а на выполнение заданий части 2 – 90 минут (1 час 30 минут).</a:t>
            </a:r>
          </a:p>
          <a:p>
            <a:pPr algn="just"/>
            <a:r>
              <a:rPr lang="ru-RU" dirty="0"/>
              <a:t>К выполнению задания 24 участник может приступать после выполнения задания 23 и не ранее чем через 30 минут после начала экзамена.</a:t>
            </a:r>
          </a:p>
          <a:p>
            <a:pPr algn="just"/>
            <a:r>
              <a:rPr lang="ru-RU" dirty="0"/>
              <a:t>После выполнения задания 24 экзаменуемый имеет право продолжать выполнение других заданий экзаменационной работы до окончания экзамена.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B7A0-4DB9-4874-B13C-0780A6A43371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21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/>
              <a:t>Разрешенные для использования материалы</a:t>
            </a:r>
            <a:br>
              <a:rPr lang="ru-RU" sz="3600" dirty="0"/>
            </a:br>
            <a:r>
              <a:rPr lang="ru-RU" sz="3600" dirty="0"/>
              <a:t>и оборудование: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/>
              <a:t>Периодическая система химических элементов Д.И. Менделеева;</a:t>
            </a:r>
          </a:p>
          <a:p>
            <a:pPr algn="just"/>
            <a:r>
              <a:rPr lang="ru-RU" dirty="0"/>
              <a:t>таблица растворимости солей, кислот и оснований в воде;</a:t>
            </a:r>
          </a:p>
          <a:p>
            <a:pPr algn="just"/>
            <a:r>
              <a:rPr lang="ru-RU" dirty="0"/>
              <a:t>электрохимический ряд напряжений металлов;</a:t>
            </a:r>
          </a:p>
          <a:p>
            <a:pPr algn="just"/>
            <a:r>
              <a:rPr lang="ru-RU" dirty="0"/>
              <a:t>непрограммируемый калькулятор;</a:t>
            </a:r>
          </a:p>
          <a:p>
            <a:pPr algn="just"/>
            <a:r>
              <a:rPr lang="ru-RU" dirty="0"/>
              <a:t>лабораторное оборудование для проведения химических опытов, предусмотренных заданиями КИМ (Приложение 2);</a:t>
            </a:r>
          </a:p>
          <a:p>
            <a:pPr algn="just"/>
            <a:r>
              <a:rPr lang="ru-RU" dirty="0"/>
              <a:t>индивидуальный комплект химических реактивов и оборудования (Приложение 2).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B7A0-4DB9-4874-B13C-0780A6A43371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31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текст, электроника, калькулятор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xmlns="" id="{2974EC3A-FD84-2C87-704A-136C366527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580" b="571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6ADAF5D6-FAA1-A52F-6A7D-37DDBF045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301B7A0-4DB9-4874-B13C-0780A6A43371}" type="slidenum">
              <a:rPr lang="ru-RU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23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89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 idx="4294967295"/>
          </p:nvPr>
        </p:nvSpPr>
        <p:spPr>
          <a:xfrm>
            <a:off x="1295280" y="982080"/>
            <a:ext cx="9599760" cy="13024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4400" b="0" strike="noStrike" spc="-1">
                <a:solidFill>
                  <a:srgbClr val="262626"/>
                </a:solidFill>
                <a:latin typeface="Garamond"/>
              </a:rPr>
              <a:t>Время  консультации</a:t>
            </a: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idx="4294967295"/>
          </p:nvPr>
        </p:nvSpPr>
        <p:spPr>
          <a:xfrm>
            <a:off x="1295280" y="2557080"/>
            <a:ext cx="9599760" cy="3317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85840" indent="-28584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ru-RU" sz="3600" b="0" strike="noStrike" spc="-1" dirty="0" smtClean="0">
                <a:solidFill>
                  <a:srgbClr val="262626"/>
                </a:solidFill>
                <a:latin typeface="Garamond"/>
              </a:rPr>
              <a:t>Понедельник – Пятница</a:t>
            </a:r>
          </a:p>
          <a:p>
            <a:pPr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</a:pPr>
            <a:r>
              <a:rPr lang="ru-RU" sz="3600" b="0" strike="noStrike" spc="-1" dirty="0" smtClean="0">
                <a:solidFill>
                  <a:srgbClr val="262626"/>
                </a:solidFill>
                <a:latin typeface="Garamond"/>
              </a:rPr>
              <a:t>(7:30 </a:t>
            </a:r>
            <a:r>
              <a:rPr lang="ru-RU" sz="3600" b="0" strike="noStrike" spc="-1" dirty="0">
                <a:solidFill>
                  <a:srgbClr val="262626"/>
                </a:solidFill>
                <a:latin typeface="Garamond"/>
              </a:rPr>
              <a:t>— </a:t>
            </a:r>
            <a:r>
              <a:rPr lang="ru-RU" sz="3600" b="0" strike="noStrike" spc="-1" dirty="0" smtClean="0">
                <a:solidFill>
                  <a:srgbClr val="262626"/>
                </a:solidFill>
                <a:latin typeface="Garamond"/>
              </a:rPr>
              <a:t>8:00)</a:t>
            </a:r>
            <a:endParaRPr lang="ru-RU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4161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2797" y="2665074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8000" dirty="0" smtClean="0">
                <a:latin typeface="+mj-lt"/>
              </a:rPr>
              <a:t>Спасибо за внимание</a:t>
            </a:r>
            <a:endParaRPr lang="ru-RU" sz="8000" dirty="0">
              <a:latin typeface="+mj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B7A0-4DB9-4874-B13C-0780A6A43371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878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2340" y="14030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Анализ результатов ОГЭ 2023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9049" y="985366"/>
            <a:ext cx="10515600" cy="4351338"/>
          </a:xfrm>
        </p:spPr>
        <p:txBody>
          <a:bodyPr/>
          <a:lstStyle/>
          <a:p>
            <a:pPr algn="just"/>
            <a:r>
              <a:rPr lang="ru-RU" sz="2400" dirty="0"/>
              <a:t>ОГЭ по химии сдавали 25 учащихся;</a:t>
            </a:r>
          </a:p>
          <a:p>
            <a:pPr algn="just"/>
            <a:r>
              <a:rPr lang="ru-RU" sz="2400" dirty="0"/>
              <a:t>самый высокий результат– 40 баллов (максимальный результат, 1 человек);</a:t>
            </a:r>
          </a:p>
          <a:p>
            <a:pPr algn="just"/>
            <a:r>
              <a:rPr lang="ru-RU" sz="2400" dirty="0"/>
              <a:t>самый низкий результат– 14 баллов (2 человека);</a:t>
            </a:r>
          </a:p>
          <a:p>
            <a:pPr algn="just"/>
            <a:r>
              <a:rPr lang="ru-RU" sz="2400" dirty="0"/>
              <a:t>средний первичный балл – 29,3, средний балл – 4,32.</a:t>
            </a:r>
          </a:p>
          <a:p>
            <a:pPr algn="just"/>
            <a:endParaRPr lang="ru-RU" sz="2400" dirty="0"/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4688177"/>
              </p:ext>
            </p:extLst>
          </p:nvPr>
        </p:nvGraphicFramePr>
        <p:xfrm>
          <a:off x="662630" y="3044096"/>
          <a:ext cx="11015020" cy="3135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37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537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537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5375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567824"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  <a:p>
                      <a:pPr algn="ctr"/>
                      <a:r>
                        <a:rPr lang="ru-RU" sz="2400" dirty="0"/>
                        <a:t>0-9 баллов («2»)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  <a:p>
                      <a:pPr algn="ctr"/>
                      <a:r>
                        <a:rPr lang="ru-RU" sz="2400" dirty="0"/>
                        <a:t>10-20 баллов («3»)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  <a:p>
                      <a:pPr algn="ctr"/>
                      <a:r>
                        <a:rPr lang="ru-RU" sz="2400" dirty="0"/>
                        <a:t>21-30 баллов («4»)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  <a:p>
                      <a:pPr algn="ctr"/>
                      <a:r>
                        <a:rPr lang="ru-RU" sz="2400" dirty="0"/>
                        <a:t>31-40 баллов («5»)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67824"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  <a:p>
                      <a:pPr algn="ctr"/>
                      <a:r>
                        <a:rPr lang="ru-RU" sz="2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  <a:p>
                      <a:pPr algn="ctr"/>
                      <a:r>
                        <a:rPr lang="ru-RU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  <a:p>
                      <a:pPr algn="ctr"/>
                      <a:r>
                        <a:rPr lang="ru-RU" sz="28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  <a:p>
                      <a:pPr algn="ctr"/>
                      <a:r>
                        <a:rPr lang="ru-RU" sz="2800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B7A0-4DB9-4874-B13C-0780A6A43371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245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Анализ результатов РТ по химии 9 класс январь 2024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8066376"/>
              </p:ext>
            </p:extLst>
          </p:nvPr>
        </p:nvGraphicFramePr>
        <p:xfrm>
          <a:off x="928816" y="2080998"/>
          <a:ext cx="105156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pPr algn="ctr"/>
                      <a:r>
                        <a:rPr lang="ru-RU" sz="2800" dirty="0"/>
                        <a:t>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  <a:p>
                      <a:pPr algn="ctr"/>
                      <a:r>
                        <a:rPr lang="ru-RU" sz="2000" dirty="0"/>
                        <a:t>0-9 баллов («2»)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  <a:p>
                      <a:pPr algn="ctr"/>
                      <a:r>
                        <a:rPr lang="ru-RU" sz="2000" dirty="0"/>
                        <a:t>10-20 баллов («3»)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  <a:p>
                      <a:pPr algn="ctr"/>
                      <a:r>
                        <a:rPr lang="ru-RU" sz="2000" dirty="0"/>
                        <a:t>21-30 баллов («4»)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  <a:p>
                      <a:pPr algn="ctr"/>
                      <a:r>
                        <a:rPr lang="ru-RU" sz="2000" dirty="0"/>
                        <a:t>31-40 баллов («5»)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  <a:p>
                      <a:pPr algn="ctr"/>
                      <a:r>
                        <a:rPr lang="ru-RU" sz="2000" dirty="0"/>
                        <a:t>Итого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9А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9Б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9В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9Г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9Д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Итого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B7A0-4DB9-4874-B13C-0780A6A43371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684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2553960"/>
              </p:ext>
            </p:extLst>
          </p:nvPr>
        </p:nvGraphicFramePr>
        <p:xfrm>
          <a:off x="453081" y="1881201"/>
          <a:ext cx="11219935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39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439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439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439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24398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  <a:p>
                      <a:pPr algn="ctr"/>
                      <a:r>
                        <a:rPr lang="ru-RU" sz="2400" dirty="0"/>
                        <a:t>Части работы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Количество</a:t>
                      </a:r>
                      <a:r>
                        <a:rPr lang="ru-RU" sz="2400" baseline="0" dirty="0"/>
                        <a:t> заданий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Максимальный</a:t>
                      </a:r>
                      <a:r>
                        <a:rPr lang="ru-RU" sz="2400" baseline="0" dirty="0"/>
                        <a:t> первичный балл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% </a:t>
                      </a:r>
                      <a:r>
                        <a:rPr lang="ru-RU" sz="2000" dirty="0"/>
                        <a:t>максимального</a:t>
                      </a:r>
                      <a:r>
                        <a:rPr lang="ru-RU" sz="2400" dirty="0"/>
                        <a:t> первичного балла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  <a:p>
                      <a:pPr algn="ctr"/>
                      <a:r>
                        <a:rPr lang="ru-RU" sz="2400" dirty="0"/>
                        <a:t>Тип заданий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Часть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С кратким</a:t>
                      </a:r>
                      <a:r>
                        <a:rPr lang="ru-RU" sz="2400" baseline="0" dirty="0"/>
                        <a:t> ответом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Часть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С</a:t>
                      </a:r>
                      <a:r>
                        <a:rPr lang="ru-RU" sz="2400" baseline="0" dirty="0"/>
                        <a:t> </a:t>
                      </a:r>
                      <a:r>
                        <a:rPr lang="ru-RU" sz="2400" dirty="0"/>
                        <a:t>развернутым</a:t>
                      </a:r>
                      <a:r>
                        <a:rPr lang="ru-RU" sz="2400" baseline="0" dirty="0"/>
                        <a:t> ответом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Итого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B7A0-4DB9-4874-B13C-0780A6A43371}" type="slidenum">
              <a:rPr lang="ru-RU" smtClean="0"/>
              <a:t>5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67032" y="313171"/>
            <a:ext cx="99760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latin typeface="+mj-lt"/>
              </a:rPr>
              <a:t>Структура</a:t>
            </a:r>
            <a:r>
              <a:rPr lang="ru-RU" sz="3200" dirty="0">
                <a:latin typeface="+mj-lt"/>
              </a:rPr>
              <a:t> </a:t>
            </a:r>
            <a:r>
              <a:rPr lang="ru-RU" sz="4400" dirty="0">
                <a:latin typeface="+mj-lt"/>
              </a:rPr>
              <a:t>экзамена</a:t>
            </a:r>
            <a:endParaRPr lang="ru-RU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4118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2771"/>
            <a:ext cx="10515600" cy="4351338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https://fipi.ru/oge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5541" t="3843" r="5271" b="11952"/>
          <a:stretch/>
        </p:blipFill>
        <p:spPr>
          <a:xfrm>
            <a:off x="496151" y="642552"/>
            <a:ext cx="11199698" cy="5947718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B7A0-4DB9-4874-B13C-0780A6A4337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8446" t="12372" r="25067" b="4745"/>
          <a:stretch/>
        </p:blipFill>
        <p:spPr>
          <a:xfrm>
            <a:off x="1128583" y="136829"/>
            <a:ext cx="9391135" cy="6585247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B7A0-4DB9-4874-B13C-0780A6A4337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44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8513" t="12493" r="24797" b="4985"/>
          <a:stretch/>
        </p:blipFill>
        <p:spPr>
          <a:xfrm>
            <a:off x="1231793" y="284206"/>
            <a:ext cx="9444445" cy="6573794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B7A0-4DB9-4874-B13C-0780A6A4337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52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8919" t="12253" r="24865" b="4144"/>
          <a:stretch/>
        </p:blipFill>
        <p:spPr>
          <a:xfrm>
            <a:off x="1037967" y="59663"/>
            <a:ext cx="9572368" cy="6798337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B7A0-4DB9-4874-B13C-0780A6A4337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16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359</Words>
  <Application>Microsoft Office PowerPoint</Application>
  <PresentationFormat>Широкоэкранный</PresentationFormat>
  <Paragraphs>139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Garamond</vt:lpstr>
      <vt:lpstr>Wingdings</vt:lpstr>
      <vt:lpstr>Тема Office</vt:lpstr>
      <vt:lpstr>Мастер-класс ОГЭ по химии</vt:lpstr>
      <vt:lpstr>Экзамен  по  выбору  учащихся Основания  для  выбора</vt:lpstr>
      <vt:lpstr>Анализ результатов ОГЭ 2023</vt:lpstr>
      <vt:lpstr>Анализ результатов РТ по химии 9 класс январь 2024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Продолжительность экзамена</vt:lpstr>
      <vt:lpstr>Разрешенные для использования материалы и оборудование: </vt:lpstr>
      <vt:lpstr>Презентация PowerPoint</vt:lpstr>
      <vt:lpstr>Время  консультации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Фурер Ольга Геннадьевна</cp:lastModifiedBy>
  <cp:revision>14</cp:revision>
  <dcterms:created xsi:type="dcterms:W3CDTF">2024-01-30T06:33:30Z</dcterms:created>
  <dcterms:modified xsi:type="dcterms:W3CDTF">2024-02-07T04:15:47Z</dcterms:modified>
</cp:coreProperties>
</file>