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97" r:id="rId3"/>
    <p:sldId id="296" r:id="rId4"/>
    <p:sldId id="298" r:id="rId5"/>
    <p:sldId id="293" r:id="rId6"/>
    <p:sldId id="294" r:id="rId7"/>
    <p:sldId id="295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7" r:id="rId19"/>
    <p:sldId id="269" r:id="rId20"/>
    <p:sldId id="271" r:id="rId21"/>
    <p:sldId id="274" r:id="rId22"/>
    <p:sldId id="273" r:id="rId23"/>
    <p:sldId id="276" r:id="rId24"/>
    <p:sldId id="278" r:id="rId25"/>
    <p:sldId id="279" r:id="rId26"/>
    <p:sldId id="281" r:id="rId27"/>
    <p:sldId id="289" r:id="rId28"/>
    <p:sldId id="282" r:id="rId29"/>
    <p:sldId id="291" r:id="rId30"/>
    <p:sldId id="299" r:id="rId31"/>
    <p:sldId id="300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58200" cy="1470025"/>
          </a:xfrm>
        </p:spPr>
        <p:txBody>
          <a:bodyPr>
            <a:noAutofit/>
          </a:bodyPr>
          <a:lstStyle/>
          <a:p>
            <a:r>
              <a:rPr lang="ru-RU" sz="7200" dirty="0" smtClean="0"/>
              <a:t>ОГЭ по литературе 2024</a:t>
            </a:r>
            <a:endParaRPr lang="ru-RU" sz="7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7236296" cy="1512168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03.02.24</a:t>
            </a:r>
          </a:p>
          <a:p>
            <a:r>
              <a:rPr lang="ru-RU" sz="3200" dirty="0" smtClean="0"/>
              <a:t>Крапивина Александра </a:t>
            </a:r>
            <a:r>
              <a:rPr lang="ru-RU" sz="3200" dirty="0" smtClean="0"/>
              <a:t>Викторовна, учитель ВКК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06209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066800"/>
          </a:xfrm>
        </p:spPr>
        <p:txBody>
          <a:bodyPr/>
          <a:lstStyle/>
          <a:p>
            <a:r>
              <a:rPr lang="ru-RU" dirty="0" smtClean="0"/>
              <a:t>Структура экзамена: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3600" dirty="0" smtClean="0"/>
              <a:t>5 заданий: </a:t>
            </a:r>
          </a:p>
          <a:p>
            <a:r>
              <a:rPr lang="ru-RU" sz="3600" dirty="0" smtClean="0"/>
              <a:t>задания 1-2 по эпическому, лироэпическому или драматическому произведению (на выбор 1.1 или 1.2; 2.1 или 2.2)</a:t>
            </a:r>
          </a:p>
          <a:p>
            <a:r>
              <a:rPr lang="ru-RU" sz="3600" dirty="0" smtClean="0"/>
              <a:t>задания 3-4 по стихотворению, басне или балладе (на выбор 3.1 или 3.2; задание 4 - сопоставление)</a:t>
            </a:r>
          </a:p>
          <a:p>
            <a:r>
              <a:rPr lang="ru-RU" sz="3600" dirty="0" smtClean="0"/>
              <a:t>задание 5 (на выбор 5 тем для сочинения 5.1-5.5)</a:t>
            </a:r>
          </a:p>
          <a:p>
            <a:pPr marL="109728" indent="0">
              <a:buNone/>
            </a:pPr>
            <a:endParaRPr lang="ru-RU" sz="3600" dirty="0" smtClean="0"/>
          </a:p>
          <a:p>
            <a:pPr marL="109728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580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45" y="836712"/>
            <a:ext cx="9111932" cy="1080120"/>
          </a:xfrm>
        </p:spPr>
        <p:txBody>
          <a:bodyPr>
            <a:noAutofit/>
          </a:bodyPr>
          <a:lstStyle/>
          <a:p>
            <a:r>
              <a:rPr lang="ru-RU" sz="4400" dirty="0" smtClean="0"/>
              <a:t>Примерный объём ответов (условно!):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08" y="2132856"/>
            <a:ext cx="8928992" cy="432511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1, 2, 3 задания – 3-5 предложений;</a:t>
            </a:r>
          </a:p>
          <a:p>
            <a:r>
              <a:rPr lang="ru-RU" sz="4400" dirty="0" smtClean="0"/>
              <a:t>4 задание – 5-8 предложений (сопоставление);</a:t>
            </a:r>
          </a:p>
          <a:p>
            <a:r>
              <a:rPr lang="ru-RU" sz="4400" dirty="0" smtClean="0"/>
              <a:t>5 задание –  сочинение 200-250 слов (меньше 150 – 0 баллов)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5977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066800"/>
          </a:xfrm>
        </p:spPr>
        <p:txBody>
          <a:bodyPr>
            <a:noAutofit/>
          </a:bodyPr>
          <a:lstStyle/>
          <a:p>
            <a:r>
              <a:rPr lang="ru-RU" sz="4800" dirty="0" smtClean="0"/>
              <a:t>Главное при оценивании: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28434" cy="432048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прямые связные ответы с анализом текста (пишешь не по теме, нет прямого ответа – 0 баллов за всё задание по всем критериям);</a:t>
            </a:r>
          </a:p>
          <a:p>
            <a:r>
              <a:rPr lang="ru-RU" sz="3200" dirty="0" smtClean="0"/>
              <a:t>логика</a:t>
            </a:r>
          </a:p>
          <a:p>
            <a:r>
              <a:rPr lang="ru-RU" sz="3200" dirty="0" smtClean="0"/>
              <a:t>грамотность (ужесточили в этом году)</a:t>
            </a:r>
          </a:p>
          <a:p>
            <a:r>
              <a:rPr lang="ru-RU" sz="3200" dirty="0" smtClean="0"/>
              <a:t>ориентировка на авторскую позицию (нельзя искажать!)</a:t>
            </a:r>
          </a:p>
          <a:p>
            <a:r>
              <a:rPr lang="ru-RU" sz="3200" dirty="0" smtClean="0"/>
              <a:t>использование теоретико-литературных понятий для анализа произведения при выполнении всех заданий (особенно в 5, отдельный критерий!)</a:t>
            </a:r>
          </a:p>
        </p:txBody>
      </p:sp>
    </p:spTree>
    <p:extLst>
      <p:ext uri="{BB962C8B-B14F-4D97-AF65-F5344CB8AC3E}">
        <p14:creationId xmlns:p14="http://schemas.microsoft.com/office/powerpoint/2010/main" val="288088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6800"/>
          </a:xfrm>
        </p:spPr>
        <p:txBody>
          <a:bodyPr/>
          <a:lstStyle/>
          <a:p>
            <a:r>
              <a:rPr lang="ru-RU" dirty="0" smtClean="0"/>
              <a:t>Разрешено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3251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3600" dirty="0" smtClean="0"/>
              <a:t>	Во </a:t>
            </a:r>
            <a:r>
              <a:rPr lang="ru-RU" sz="3600" dirty="0"/>
              <a:t>время экзамена разрешается пользоваться орфографическим словарём, полными текстами художественных произведений, а также сборниками лирики. </a:t>
            </a:r>
            <a:endParaRPr lang="ru-RU" sz="3600" dirty="0" smtClean="0"/>
          </a:p>
          <a:p>
            <a:pPr marL="109728" indent="0" algn="just">
              <a:buNone/>
            </a:pPr>
            <a:r>
              <a:rPr lang="ru-RU" sz="3600" dirty="0" smtClean="0"/>
              <a:t>	НО! В аудитории 15 выпускников, а каждая книга в 1 экземпляре.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9172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Время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32511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4000" dirty="0" smtClean="0"/>
              <a:t>	3 </a:t>
            </a:r>
            <a:r>
              <a:rPr lang="ru-RU" sz="4000" dirty="0"/>
              <a:t>часа 55 минут (235 минут). Рекомендуется 2 часа отвести на выполнение заданий части 1, а остальное время – на выполнение задания части 2).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05064"/>
            <a:ext cx="2652464" cy="265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508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ru-RU" dirty="0" smtClean="0"/>
              <a:t>Оформление: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16" y="1412776"/>
            <a:ext cx="8892480" cy="4325112"/>
          </a:xfrm>
        </p:spPr>
        <p:txBody>
          <a:bodyPr>
            <a:noAutofit/>
          </a:bodyPr>
          <a:lstStyle/>
          <a:p>
            <a:r>
              <a:rPr lang="ru-RU" sz="3200" dirty="0" smtClean="0"/>
              <a:t>Чёрная </a:t>
            </a:r>
            <a:r>
              <a:rPr lang="ru-RU" sz="3200" dirty="0" err="1" smtClean="0"/>
              <a:t>гелевая</a:t>
            </a:r>
            <a:r>
              <a:rPr lang="ru-RU" sz="3200" dirty="0" smtClean="0"/>
              <a:t>/капиллярная ручка.</a:t>
            </a:r>
          </a:p>
          <a:p>
            <a:r>
              <a:rPr lang="ru-RU" sz="3200" dirty="0" smtClean="0"/>
              <a:t>Записи на черновике не проверяются.</a:t>
            </a:r>
          </a:p>
          <a:p>
            <a:r>
              <a:rPr lang="ru-RU" sz="3200" dirty="0" smtClean="0"/>
              <a:t>В КИМ можно писать (эти записи тоже не проверяют)</a:t>
            </a:r>
          </a:p>
          <a:p>
            <a:r>
              <a:rPr lang="ru-RU" sz="3200" dirty="0" smtClean="0"/>
              <a:t>В бланках пишем разборчиво, но обычным своим почерком (не переходите на печатный – не успеете, читает человек, а не машина).</a:t>
            </a:r>
          </a:p>
          <a:p>
            <a:r>
              <a:rPr lang="ru-RU" sz="3200" dirty="0" smtClean="0"/>
              <a:t>Когда исписали весь бланк, просите у организатора дополнительный.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666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Задания 1.1/1.2 и 2.1/2.2 (выбор)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Дан фрагмент из комедии Д.И. Фонвизина «Недоросль»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82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1.1 </a:t>
            </a:r>
            <a:r>
              <a:rPr lang="ru-RU" dirty="0" smtClean="0"/>
              <a:t>В чём </a:t>
            </a:r>
            <a:r>
              <a:rPr lang="ru-RU" dirty="0"/>
              <a:t>Софья противопоставлена семье </a:t>
            </a:r>
            <a:r>
              <a:rPr lang="ru-RU" dirty="0" err="1"/>
              <a:t>Простаковых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57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1.2 Как речь г-жи </a:t>
            </a:r>
            <a:r>
              <a:rPr lang="ru-RU" dirty="0" err="1"/>
              <a:t>Простаковой</a:t>
            </a:r>
            <a:r>
              <a:rPr lang="ru-RU" dirty="0"/>
              <a:t> характеризует героиню?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27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/>
              <a:t>2.1. Выберите другой фрагмент комедии, где проявляется натура Скотинина. Проанализируйте выбранный фрагмент, раскрывая черты его характера.</a:t>
            </a:r>
          </a:p>
        </p:txBody>
      </p:sp>
    </p:spTree>
    <p:extLst>
      <p:ext uri="{BB962C8B-B14F-4D97-AF65-F5344CB8AC3E}">
        <p14:creationId xmlns:p14="http://schemas.microsoft.com/office/powerpoint/2010/main" val="338822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066800"/>
          </a:xfrm>
        </p:spPr>
        <p:txBody>
          <a:bodyPr/>
          <a:lstStyle/>
          <a:p>
            <a:r>
              <a:rPr lang="ru-RU" dirty="0" smtClean="0"/>
              <a:t>План встречи (30 минут):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36" y="1327448"/>
            <a:ext cx="9134164" cy="4325112"/>
          </a:xfrm>
        </p:spPr>
        <p:txBody>
          <a:bodyPr>
            <a:noAutofit/>
          </a:bodyPr>
          <a:lstStyle/>
          <a:p>
            <a:r>
              <a:rPr lang="ru-RU" sz="4000" dirty="0" smtClean="0"/>
              <a:t>Результаты выпускников прошлого года.</a:t>
            </a:r>
          </a:p>
          <a:p>
            <a:r>
              <a:rPr lang="ru-RU" sz="4000" dirty="0" smtClean="0"/>
              <a:t>Результаты пробного экзамена этого года.</a:t>
            </a:r>
          </a:p>
          <a:p>
            <a:r>
              <a:rPr lang="ru-RU" sz="4000" dirty="0" smtClean="0"/>
              <a:t>Структура КИМ ОГЭ по литературе 2024.</a:t>
            </a:r>
          </a:p>
          <a:p>
            <a:r>
              <a:rPr lang="ru-RU" sz="4000" dirty="0" smtClean="0"/>
              <a:t>Примеры заданий ОГЭ по литературе.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14175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693" y="1340768"/>
            <a:ext cx="8507288" cy="1066800"/>
          </a:xfrm>
        </p:spPr>
        <p:txBody>
          <a:bodyPr>
            <a:normAutofit fontScale="90000"/>
          </a:bodyPr>
          <a:lstStyle/>
          <a:p>
            <a:r>
              <a:rPr lang="ru-RU" dirty="0"/>
              <a:t>2.2. Выберите другой фрагмент комедии «Недоросль», в котором звучит тема образования. Как эта тема раскрывается в выбранном Вами фрагменте?</a:t>
            </a:r>
          </a:p>
        </p:txBody>
      </p:sp>
    </p:spTree>
    <p:extLst>
      <p:ext uri="{BB962C8B-B14F-4D97-AF65-F5344CB8AC3E}">
        <p14:creationId xmlns:p14="http://schemas.microsoft.com/office/powerpoint/2010/main" val="4292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3.1/3.2 (выбор)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Дано стихотворение А.С. Пушкина «К морю»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71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1008112"/>
          </a:xfrm>
        </p:spPr>
        <p:txBody>
          <a:bodyPr>
            <a:normAutofit fontScale="90000"/>
          </a:bodyPr>
          <a:lstStyle/>
          <a:p>
            <a:r>
              <a:rPr lang="ru-RU" dirty="0"/>
              <a:t>3.1. Что означает для лирического героя расставание с морем?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20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/>
              <a:t>3.2 Какие художественные средства помогают поэту создать образ моря?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99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348880"/>
            <a:ext cx="8784976" cy="1066800"/>
          </a:xfrm>
        </p:spPr>
        <p:txBody>
          <a:bodyPr>
            <a:noAutofit/>
          </a:bodyPr>
          <a:lstStyle/>
          <a:p>
            <a:r>
              <a:rPr lang="ru-RU" sz="5400" dirty="0" smtClean="0"/>
              <a:t>Задание 4 (нет выбора) – сопоставление. </a:t>
            </a:r>
            <a:r>
              <a:rPr lang="ru-RU" sz="5400" dirty="0"/>
              <a:t>Дано стихотворение </a:t>
            </a:r>
            <a:r>
              <a:rPr lang="ru-RU" sz="5400" dirty="0" smtClean="0"/>
              <a:t>А.Н</a:t>
            </a:r>
            <a:r>
              <a:rPr lang="ru-RU" sz="5400" dirty="0"/>
              <a:t>. </a:t>
            </a:r>
            <a:r>
              <a:rPr lang="ru-RU" sz="5400" dirty="0" err="1" smtClean="0"/>
              <a:t>Апухтина</a:t>
            </a:r>
            <a:r>
              <a:rPr lang="ru-RU" sz="5400" dirty="0" smtClean="0"/>
              <a:t> «Прощание с деревней»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022626"/>
            <a:ext cx="90451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* не пугаемся, если попался неизвестный автор (произведение). Мы должны уметь анализировать любые тексты с листа (проза, конечно, должна быть прочитана заранее, т.к. на экзамене не успеть).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633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412776"/>
            <a:ext cx="8964488" cy="1066800"/>
          </a:xfrm>
        </p:spPr>
        <p:txBody>
          <a:bodyPr>
            <a:noAutofit/>
          </a:bodyPr>
          <a:lstStyle/>
          <a:p>
            <a:r>
              <a:rPr lang="ru-RU" sz="3200" dirty="0"/>
              <a:t>4. Сопоставьте стихотворение А. С. Пушкина «К морю» со стихотворением А. Н. </a:t>
            </a:r>
            <a:r>
              <a:rPr lang="ru-RU" sz="3200" dirty="0" err="1"/>
              <a:t>Апухтина</a:t>
            </a:r>
            <a:r>
              <a:rPr lang="ru-RU" sz="3200" dirty="0"/>
              <a:t> «Прощание с деревней», приведенным ниже. В обоих произведениях звучит тема прощания. В чем различие этих прощаний?</a:t>
            </a:r>
          </a:p>
        </p:txBody>
      </p:sp>
    </p:spTree>
    <p:extLst>
      <p:ext uri="{BB962C8B-B14F-4D97-AF65-F5344CB8AC3E}">
        <p14:creationId xmlns:p14="http://schemas.microsoft.com/office/powerpoint/2010/main" val="348025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066800"/>
          </a:xfrm>
        </p:spPr>
        <p:txBody>
          <a:bodyPr/>
          <a:lstStyle/>
          <a:p>
            <a:r>
              <a:rPr lang="ru-RU" dirty="0" smtClean="0"/>
              <a:t>Задание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0" t="18182" r="11644" b="7433"/>
          <a:stretch/>
        </p:blipFill>
        <p:spPr bwMode="auto">
          <a:xfrm>
            <a:off x="107504" y="1268760"/>
            <a:ext cx="9036496" cy="476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26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r>
              <a:rPr lang="ru-RU" dirty="0" smtClean="0"/>
              <a:t>Самое главное!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3251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4400" dirty="0" smtClean="0"/>
              <a:t>Следите, чтобы сочинение было написано не просто по произведению, а содержало прямой ответ на вопрос темы или анализ в заданном темой аспекте! Иначе 0 баллов за всё задание (частая ошибка выпускников).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8237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066800"/>
          </a:xfrm>
        </p:spPr>
        <p:txBody>
          <a:bodyPr/>
          <a:lstStyle/>
          <a:p>
            <a:r>
              <a:rPr lang="ru-RU" dirty="0" smtClean="0"/>
              <a:t>Темы сочинений: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1754" y="980728"/>
            <a:ext cx="9170946" cy="4325112"/>
          </a:xfrm>
        </p:spPr>
        <p:txBody>
          <a:bodyPr>
            <a:noAutofit/>
          </a:bodyPr>
          <a:lstStyle/>
          <a:p>
            <a:r>
              <a:rPr lang="ru-RU" sz="2400" dirty="0"/>
              <a:t>5.1. Согласны ли Вы с критиком В. В. Архиповым, утверждавшим, что «Герой нашего времени» М. Ю. Лермонтова  — это «рассказ об опустошенности и обесценивании человека»?</a:t>
            </a:r>
          </a:p>
          <a:p>
            <a:r>
              <a:rPr lang="ru-RU" sz="2400" dirty="0"/>
              <a:t>5.2. Образ «маленького человека» и тема сострадания в повести Н. В. Гоголя «Шинель».</a:t>
            </a:r>
          </a:p>
          <a:p>
            <a:r>
              <a:rPr lang="ru-RU" sz="2400" dirty="0"/>
              <a:t>5.3. Как в прозе Л. Н. Толстого проявился «дар чрезвычайной наблюдательности», подмеченный филологом Н. К. Гудзием? (На примере одного произведения)</a:t>
            </a:r>
          </a:p>
          <a:p>
            <a:r>
              <a:rPr lang="ru-RU" sz="2400" dirty="0"/>
              <a:t>5.4. Чем может быть близок современному читателю лирический герой поэзии Ф. И. Тютчева? (На примере </a:t>
            </a:r>
            <a:r>
              <a:rPr lang="ru-RU" sz="2400" u="sng" dirty="0"/>
              <a:t>не менее двух </a:t>
            </a:r>
            <a:r>
              <a:rPr lang="ru-RU" sz="2400" dirty="0"/>
              <a:t>стихотворений по Вашему выбору) </a:t>
            </a:r>
          </a:p>
          <a:p>
            <a:r>
              <a:rPr lang="ru-RU" sz="2400" dirty="0"/>
              <a:t>5.5. Героические черты в образе Василия Теркина. (По поэме А. Т. Твардовского «Василий Теркин»)</a:t>
            </a:r>
          </a:p>
          <a:p>
            <a:pPr marL="109728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604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066800"/>
          </a:xfrm>
        </p:spPr>
        <p:txBody>
          <a:bodyPr/>
          <a:lstStyle/>
          <a:p>
            <a:r>
              <a:rPr lang="ru-RU" dirty="0" smtClean="0"/>
              <a:t>Очевидное изменение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12" y="1484784"/>
            <a:ext cx="8939376" cy="43251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3600" dirty="0" smtClean="0"/>
              <a:t>	Раньше тема 5.5 была для многих выпускников  подарком, т.к. имела свободную формулировку </a:t>
            </a:r>
            <a:r>
              <a:rPr lang="en-US" sz="3600" dirty="0" smtClean="0"/>
              <a:t>#</a:t>
            </a:r>
            <a:r>
              <a:rPr lang="ru-RU" sz="3600" dirty="0" smtClean="0"/>
              <a:t>Какие сюжеты произведений отечественной и зарубежной литературы являются для вас актуальными и почему? (анализ 1-2 произведений)</a:t>
            </a:r>
          </a:p>
          <a:p>
            <a:pPr marL="109728" indent="0" algn="just">
              <a:buNone/>
            </a:pPr>
            <a:r>
              <a:rPr lang="ru-RU" sz="3600" dirty="0" smtClean="0"/>
              <a:t>	В новой демоверсии такой темы нет.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9748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640960" cy="108012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Результаты ОГЭ по литературе прошлого года: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4000" dirty="0" smtClean="0"/>
              <a:t>Всего 4 человека</a:t>
            </a:r>
          </a:p>
          <a:p>
            <a:pPr marL="109728" indent="0">
              <a:buNone/>
            </a:pPr>
            <a:endParaRPr lang="ru-RU" sz="4000" dirty="0"/>
          </a:p>
          <a:p>
            <a:pPr marL="109728" indent="0">
              <a:buNone/>
            </a:pPr>
            <a:r>
              <a:rPr lang="ru-RU" sz="4000" dirty="0" smtClean="0"/>
              <a:t>На «5» – 2 человека</a:t>
            </a:r>
          </a:p>
          <a:p>
            <a:pPr marL="109728" indent="0">
              <a:buNone/>
            </a:pPr>
            <a:r>
              <a:rPr lang="ru-RU" sz="4000" dirty="0" smtClean="0"/>
              <a:t>На «4» – 1 человек</a:t>
            </a:r>
          </a:p>
          <a:p>
            <a:pPr marL="109728" indent="0">
              <a:buNone/>
            </a:pPr>
            <a:r>
              <a:rPr lang="ru-RU" sz="4000" dirty="0" smtClean="0"/>
              <a:t>На «3» – 1 человек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129073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90872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Примеры заданий (распечатка)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4783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ru-RU" dirty="0" smtClean="0"/>
              <a:t>Консультации: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32511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Понедельник 13:30 – 14:00</a:t>
            </a:r>
          </a:p>
          <a:p>
            <a:r>
              <a:rPr lang="ru-RU" sz="4400" dirty="0" smtClean="0"/>
              <a:t>Среда 14:10 – 14:50</a:t>
            </a:r>
          </a:p>
          <a:p>
            <a:pPr marL="109728" indent="0">
              <a:buNone/>
            </a:pPr>
            <a:endParaRPr lang="ru-RU" sz="4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3501008"/>
            <a:ext cx="8229600" cy="1066800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Курс внеурочной деятельности «Литературный максимум»: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2680" y="4567808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ru-RU" sz="4400" dirty="0" smtClean="0"/>
              <a:t>Четверг 14:10 – 14:50</a:t>
            </a:r>
          </a:p>
          <a:p>
            <a:pPr marL="109728" indent="0">
              <a:buFont typeface="Georgia"/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277118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928992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Результаты 1 диагностической работы («пробный ОГЭ по литературе»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499192"/>
              </p:ext>
            </p:extLst>
          </p:nvPr>
        </p:nvGraphicFramePr>
        <p:xfrm>
          <a:off x="179512" y="2762310"/>
          <a:ext cx="8784978" cy="2829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350">
                  <a:extLst>
                    <a:ext uri="{9D8B030D-6E8A-4147-A177-3AD203B41FA5}">
                      <a16:colId xmlns:a16="http://schemas.microsoft.com/office/drawing/2014/main" val="1417930631"/>
                    </a:ext>
                  </a:extLst>
                </a:gridCol>
                <a:gridCol w="1217842">
                  <a:extLst>
                    <a:ext uri="{9D8B030D-6E8A-4147-A177-3AD203B41FA5}">
                      <a16:colId xmlns:a16="http://schemas.microsoft.com/office/drawing/2014/main" val="1031768517"/>
                    </a:ext>
                  </a:extLst>
                </a:gridCol>
                <a:gridCol w="1630818">
                  <a:extLst>
                    <a:ext uri="{9D8B030D-6E8A-4147-A177-3AD203B41FA5}">
                      <a16:colId xmlns:a16="http://schemas.microsoft.com/office/drawing/2014/main" val="3369894028"/>
                    </a:ext>
                  </a:extLst>
                </a:gridCol>
                <a:gridCol w="1630818">
                  <a:extLst>
                    <a:ext uri="{9D8B030D-6E8A-4147-A177-3AD203B41FA5}">
                      <a16:colId xmlns:a16="http://schemas.microsoft.com/office/drawing/2014/main" val="1232165009"/>
                    </a:ext>
                  </a:extLst>
                </a:gridCol>
                <a:gridCol w="1632575">
                  <a:extLst>
                    <a:ext uri="{9D8B030D-6E8A-4147-A177-3AD203B41FA5}">
                      <a16:colId xmlns:a16="http://schemas.microsoft.com/office/drawing/2014/main" val="1455171115"/>
                    </a:ext>
                  </a:extLst>
                </a:gridCol>
                <a:gridCol w="1632575">
                  <a:extLst>
                    <a:ext uri="{9D8B030D-6E8A-4147-A177-3AD203B41FA5}">
                      <a16:colId xmlns:a16="http://schemas.microsoft.com/office/drawing/2014/main" val="3370709292"/>
                    </a:ext>
                  </a:extLst>
                </a:gridCol>
              </a:tblGrid>
              <a:tr h="8723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Класс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учащихся, писавших работу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 «5»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 «4»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 «3»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 «2»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9222243"/>
                  </a:ext>
                </a:extLst>
              </a:tr>
              <a:tr h="2180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4147604"/>
                  </a:ext>
                </a:extLst>
              </a:tr>
              <a:tr h="2180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9Б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9656405"/>
                  </a:ext>
                </a:extLst>
              </a:tr>
              <a:tr h="2180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8970931"/>
                  </a:ext>
                </a:extLst>
              </a:tr>
              <a:tr h="2180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6673068"/>
                  </a:ext>
                </a:extLst>
              </a:tr>
              <a:tr h="2180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89041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1585" y="2132856"/>
            <a:ext cx="81975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Аналитическая справка по итогам ДКР по литературе в 9 классах 19.01.24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5738447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11 человек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36860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Чтобы успешно справиться с экзаменом, необходимо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60" y="1690936"/>
            <a:ext cx="9120040" cy="4325112"/>
          </a:xfrm>
        </p:spPr>
        <p:txBody>
          <a:bodyPr>
            <a:noAutofit/>
          </a:bodyPr>
          <a:lstStyle/>
          <a:p>
            <a:r>
              <a:rPr lang="ru-RU" sz="3200" dirty="0"/>
              <a:t>п</a:t>
            </a:r>
            <a:r>
              <a:rPr lang="ru-RU" sz="3200" dirty="0" smtClean="0"/>
              <a:t>рочитать все тексты из списка (стр. 1-2 на обороте критериев).</a:t>
            </a:r>
          </a:p>
          <a:p>
            <a:r>
              <a:rPr lang="ru-RU" sz="3200" dirty="0"/>
              <a:t>в</a:t>
            </a:r>
            <a:r>
              <a:rPr lang="ru-RU" sz="3200" dirty="0" smtClean="0"/>
              <a:t>ладеть всеми терминами из списка, уместно использовать их в ответах (половина А4).</a:t>
            </a:r>
          </a:p>
          <a:p>
            <a:r>
              <a:rPr lang="ru-RU" sz="3200" dirty="0"/>
              <a:t>у</a:t>
            </a:r>
            <a:r>
              <a:rPr lang="ru-RU" sz="3200" dirty="0" smtClean="0"/>
              <a:t>меть </a:t>
            </a:r>
            <a:r>
              <a:rPr lang="ru-RU" sz="3200" u="sng" dirty="0" smtClean="0"/>
              <a:t>анализировать</a:t>
            </a:r>
            <a:r>
              <a:rPr lang="ru-RU" sz="3200" dirty="0" smtClean="0"/>
              <a:t> </a:t>
            </a:r>
            <a:r>
              <a:rPr lang="ru-RU" sz="3200" dirty="0"/>
              <a:t>художественные </a:t>
            </a:r>
            <a:r>
              <a:rPr lang="ru-RU" sz="3200" dirty="0" smtClean="0"/>
              <a:t>тексты</a:t>
            </a:r>
            <a:r>
              <a:rPr lang="ru-RU" sz="3200" dirty="0"/>
              <a:t> </a:t>
            </a:r>
            <a:r>
              <a:rPr lang="ru-RU" sz="3200" dirty="0" smtClean="0"/>
              <a:t>(не просто пересказывать, </a:t>
            </a:r>
            <a:r>
              <a:rPr lang="ru-RU" sz="3200" dirty="0"/>
              <a:t>н</a:t>
            </a:r>
            <a:r>
              <a:rPr lang="ru-RU" sz="3200" dirty="0" smtClean="0"/>
              <a:t>е общие слова/рассуждения) </a:t>
            </a:r>
          </a:p>
          <a:p>
            <a:r>
              <a:rPr lang="ru-RU" sz="3200" dirty="0" smtClean="0"/>
              <a:t>знать критерии оценивания (4 листа)</a:t>
            </a:r>
          </a:p>
          <a:p>
            <a:r>
              <a:rPr lang="ru-RU" sz="3200" dirty="0"/>
              <a:t>п</a:t>
            </a:r>
            <a:r>
              <a:rPr lang="ru-RU" sz="3200" dirty="0" smtClean="0"/>
              <a:t>исать грамотно!</a:t>
            </a:r>
          </a:p>
        </p:txBody>
      </p:sp>
    </p:spTree>
    <p:extLst>
      <p:ext uri="{BB962C8B-B14F-4D97-AF65-F5344CB8AC3E}">
        <p14:creationId xmlns:p14="http://schemas.microsoft.com/office/powerpoint/2010/main" val="180593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066800"/>
          </a:xfrm>
        </p:spPr>
        <p:txBody>
          <a:bodyPr/>
          <a:lstStyle/>
          <a:p>
            <a:r>
              <a:rPr lang="ru-RU" dirty="0" smtClean="0"/>
              <a:t>Трудности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325112"/>
          </a:xfrm>
        </p:spPr>
        <p:txBody>
          <a:bodyPr>
            <a:noAutofit/>
          </a:bodyPr>
          <a:lstStyle/>
          <a:p>
            <a:r>
              <a:rPr lang="ru-RU" sz="2300" dirty="0" smtClean="0"/>
              <a:t>Большой объём материала для изучения (знать и тексты, и теорию; нельзя допускать фактические ошибки).</a:t>
            </a:r>
          </a:p>
          <a:p>
            <a:r>
              <a:rPr lang="ru-RU" sz="2300" dirty="0" smtClean="0"/>
              <a:t>Научиться анализировать текст непросто.</a:t>
            </a:r>
          </a:p>
          <a:p>
            <a:r>
              <a:rPr lang="ru-RU" sz="2300" dirty="0" smtClean="0"/>
              <a:t>На экзамене будут базовые тексты, но по 1 экземпляру на всю аудиторию (на 15 человек).</a:t>
            </a:r>
          </a:p>
          <a:p>
            <a:r>
              <a:rPr lang="ru-RU" sz="2300" dirty="0" smtClean="0"/>
              <a:t>Можно потерять баллы из-за речевых и грамматических ошибок, а в задании 5 (большое сочинение) проверяют и орфографию с пунктуацией.</a:t>
            </a:r>
          </a:p>
          <a:p>
            <a:r>
              <a:rPr lang="ru-RU" sz="2300" dirty="0" smtClean="0"/>
              <a:t>ОГЭ по литературе – один из самых субъективных экзаменов в плане проверки (Пример: критерий «глубина раскрытия темы»)</a:t>
            </a:r>
          </a:p>
          <a:p>
            <a:r>
              <a:rPr lang="ru-RU" sz="2300" dirty="0" smtClean="0"/>
              <a:t>Усложнение экзамена в 2024 году. Основное: в заданиях 1, 2, 3, 4 теперь учитывают грамматические ошибки; в 5 задании критерии грамотности ужесточили; максимальный </a:t>
            </a:r>
            <a:r>
              <a:rPr lang="ru-RU" sz="2300" dirty="0"/>
              <a:t>первичный балл за работу </a:t>
            </a:r>
            <a:r>
              <a:rPr lang="ru-RU" sz="2300" dirty="0" smtClean="0"/>
              <a:t>уменьшен </a:t>
            </a:r>
            <a:r>
              <a:rPr lang="ru-RU" sz="2300" dirty="0"/>
              <a:t>с 42 до 37 баллов</a:t>
            </a:r>
            <a:r>
              <a:rPr lang="ru-RU" sz="23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0518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r>
              <a:rPr lang="ru-RU" dirty="0" smtClean="0"/>
              <a:t>Сравнение шкал перевода баллов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348880"/>
            <a:ext cx="3682752" cy="31958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4400" dirty="0" smtClean="0"/>
              <a:t>2023</a:t>
            </a:r>
          </a:p>
          <a:p>
            <a:pPr marL="109728" indent="0">
              <a:buNone/>
            </a:pPr>
            <a:r>
              <a:rPr lang="ru-RU" sz="4400" b="1" dirty="0"/>
              <a:t>«2»:</a:t>
            </a:r>
            <a:r>
              <a:rPr lang="ru-RU" sz="4400" dirty="0"/>
              <a:t> 0-15</a:t>
            </a:r>
            <a:br>
              <a:rPr lang="ru-RU" sz="4400" dirty="0"/>
            </a:br>
            <a:r>
              <a:rPr lang="ru-RU" sz="4400" b="1" dirty="0"/>
              <a:t>«3»:</a:t>
            </a:r>
            <a:r>
              <a:rPr lang="ru-RU" sz="4400" dirty="0"/>
              <a:t> 16-25</a:t>
            </a:r>
            <a:br>
              <a:rPr lang="ru-RU" sz="4400" dirty="0"/>
            </a:br>
            <a:r>
              <a:rPr lang="ru-RU" sz="4400" b="1" dirty="0"/>
              <a:t>«4»:</a:t>
            </a:r>
            <a:r>
              <a:rPr lang="ru-RU" sz="4400" dirty="0"/>
              <a:t> 26-34</a:t>
            </a:r>
            <a:br>
              <a:rPr lang="ru-RU" sz="4400" dirty="0"/>
            </a:br>
            <a:r>
              <a:rPr lang="ru-RU" sz="4400" b="1" dirty="0"/>
              <a:t>«5»:</a:t>
            </a:r>
            <a:r>
              <a:rPr lang="ru-RU" sz="4400" dirty="0"/>
              <a:t> 35-42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193656" y="1844824"/>
            <a:ext cx="4950344" cy="31958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ru-RU" sz="4000" dirty="0" smtClean="0"/>
              <a:t>2024 </a:t>
            </a:r>
            <a:r>
              <a:rPr lang="ru-RU" sz="3600" dirty="0" smtClean="0"/>
              <a:t>(официальной пока нет)</a:t>
            </a:r>
          </a:p>
          <a:p>
            <a:pPr marL="109728" indent="0">
              <a:buFont typeface="Georgia"/>
              <a:buNone/>
            </a:pPr>
            <a:r>
              <a:rPr lang="ru-RU" sz="4400" b="1" dirty="0" smtClean="0"/>
              <a:t>«2»:</a:t>
            </a:r>
            <a:r>
              <a:rPr lang="ru-RU" sz="4400" dirty="0" smtClean="0"/>
              <a:t> 0-13</a:t>
            </a:r>
            <a:br>
              <a:rPr lang="ru-RU" sz="4400" dirty="0" smtClean="0"/>
            </a:br>
            <a:r>
              <a:rPr lang="ru-RU" sz="4400" b="1" dirty="0" smtClean="0"/>
              <a:t>«3»:</a:t>
            </a:r>
            <a:r>
              <a:rPr lang="ru-RU" sz="4400" dirty="0" smtClean="0"/>
              <a:t> 14-23</a:t>
            </a:r>
            <a:br>
              <a:rPr lang="ru-RU" sz="4400" dirty="0" smtClean="0"/>
            </a:br>
            <a:r>
              <a:rPr lang="ru-RU" sz="4400" b="1" dirty="0" smtClean="0"/>
              <a:t>«4»:</a:t>
            </a:r>
            <a:r>
              <a:rPr lang="ru-RU" sz="4400" dirty="0" smtClean="0"/>
              <a:t> 24-31</a:t>
            </a:r>
            <a:br>
              <a:rPr lang="ru-RU" sz="4400" dirty="0" smtClean="0"/>
            </a:br>
            <a:r>
              <a:rPr lang="ru-RU" sz="4400" b="1" dirty="0" smtClean="0"/>
              <a:t>«5»:</a:t>
            </a:r>
            <a:r>
              <a:rPr lang="ru-RU" sz="4400" dirty="0" smtClean="0"/>
              <a:t> 32-37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428410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88840"/>
            <a:ext cx="8458200" cy="1470025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Знакомство с демоверсией ОГЭ по литературе 2024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65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0668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Главный сайт!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219256" cy="247572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000" dirty="0">
                <a:hlinkClick r:id="rId2"/>
              </a:rPr>
              <a:t>https://fipi.ru</a:t>
            </a:r>
            <a:r>
              <a:rPr lang="en-US" sz="4000" dirty="0" smtClean="0">
                <a:hlinkClick r:id="rId2"/>
              </a:rPr>
              <a:t>/</a:t>
            </a:r>
            <a:endParaRPr lang="ru-RU" sz="4000" dirty="0" smtClean="0"/>
          </a:p>
          <a:p>
            <a:pPr marL="109728" indent="0">
              <a:buNone/>
            </a:pPr>
            <a:r>
              <a:rPr lang="ru-RU" sz="4000" dirty="0" smtClean="0"/>
              <a:t>ФИПИ (все документы+ открытый банк заданий ОГЭ)</a:t>
            </a:r>
            <a:endParaRPr lang="ru-RU" sz="40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31912" y="3284984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dirty="0" smtClean="0"/>
              <a:t>Сайт-помощник</a:t>
            </a:r>
            <a:endParaRPr lang="ru-RU" sz="4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31912" y="4310845"/>
            <a:ext cx="8219256" cy="24757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ru-RU" sz="4000" dirty="0" smtClean="0"/>
              <a:t>«Решу ОГЭ» (есть примерные ответы-тезисы)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12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431</TotalTime>
  <Words>855</Words>
  <Application>Microsoft Office PowerPoint</Application>
  <PresentationFormat>Экран (4:3)</PresentationFormat>
  <Paragraphs>134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Arial</vt:lpstr>
      <vt:lpstr>Calibri</vt:lpstr>
      <vt:lpstr>Georgia</vt:lpstr>
      <vt:lpstr>Times New Roman</vt:lpstr>
      <vt:lpstr>Trebuchet MS</vt:lpstr>
      <vt:lpstr>Wingdings 2</vt:lpstr>
      <vt:lpstr>Городская</vt:lpstr>
      <vt:lpstr>ОГЭ по литературе 2024</vt:lpstr>
      <vt:lpstr>План встречи (30 минут):</vt:lpstr>
      <vt:lpstr>Результаты ОГЭ по литературе прошлого года:</vt:lpstr>
      <vt:lpstr>Результаты 1 диагностической работы («пробный ОГЭ по литературе»</vt:lpstr>
      <vt:lpstr>Чтобы успешно справиться с экзаменом, необходимо</vt:lpstr>
      <vt:lpstr>Трудности</vt:lpstr>
      <vt:lpstr>Сравнение шкал перевода баллов</vt:lpstr>
      <vt:lpstr>Знакомство с демоверсией ОГЭ по литературе 2024</vt:lpstr>
      <vt:lpstr>Главный сайт!</vt:lpstr>
      <vt:lpstr>Структура экзамена:</vt:lpstr>
      <vt:lpstr>Примерный объём ответов (условно!):</vt:lpstr>
      <vt:lpstr>Главное при оценивании:</vt:lpstr>
      <vt:lpstr>Разрешено</vt:lpstr>
      <vt:lpstr>Время</vt:lpstr>
      <vt:lpstr>Оформление:</vt:lpstr>
      <vt:lpstr>Задания 1.1/1.2 и 2.1/2.2 (выбор)</vt:lpstr>
      <vt:lpstr>1.1 В чём Софья противопоставлена семье Простаковых?</vt:lpstr>
      <vt:lpstr>1.2 Как речь г-жи Простаковой характеризует героиню?</vt:lpstr>
      <vt:lpstr>2.1. Выберите другой фрагмент комедии, где проявляется натура Скотинина. Проанализируйте выбранный фрагмент, раскрывая черты его характера.</vt:lpstr>
      <vt:lpstr>2.2. Выберите другой фрагмент комедии «Недоросль», в котором звучит тема образования. Как эта тема раскрывается в выбранном Вами фрагменте?</vt:lpstr>
      <vt:lpstr>Задания 3.1/3.2 (выбор)</vt:lpstr>
      <vt:lpstr>3.1. Что означает для лирического героя расставание с морем?</vt:lpstr>
      <vt:lpstr>3.2 Какие художественные средства помогают поэту создать образ моря?</vt:lpstr>
      <vt:lpstr>Задание 4 (нет выбора) – сопоставление. Дано стихотворение А.Н. Апухтина «Прощание с деревней»</vt:lpstr>
      <vt:lpstr>4. Сопоставьте стихотворение А. С. Пушкина «К морю» со стихотворением А. Н. Апухтина «Прощание с деревней», приведенным ниже. В обоих произведениях звучит тема прощания. В чем различие этих прощаний?</vt:lpstr>
      <vt:lpstr>Задание 5</vt:lpstr>
      <vt:lpstr>Самое главное!</vt:lpstr>
      <vt:lpstr>Темы сочинений:</vt:lpstr>
      <vt:lpstr>Очевидное изменение</vt:lpstr>
      <vt:lpstr>Примеры заданий (распечатка)</vt:lpstr>
      <vt:lpstr>Консультации: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Знакомство с проектом демоверсии ОГЭ по литературе 2024</dc:title>
  <dc:creator>1</dc:creator>
  <cp:lastModifiedBy>Teacher</cp:lastModifiedBy>
  <cp:revision>35</cp:revision>
  <dcterms:created xsi:type="dcterms:W3CDTF">2023-09-17T06:57:34Z</dcterms:created>
  <dcterms:modified xsi:type="dcterms:W3CDTF">2024-02-06T10:02:13Z</dcterms:modified>
</cp:coreProperties>
</file>