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23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0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9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8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0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4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0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17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5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3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6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1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1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8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6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1581BC-94DB-4D80-A2D6-EDDE32354CA9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4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ge/demoversii-" TargetMode="External"/><Relationship Id="rId2" Type="http://schemas.openxmlformats.org/officeDocument/2006/relationships/hyperlink" Target="https://www.mathm.ru/o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ОГЭ по </a:t>
            </a:r>
            <a:r>
              <a:rPr lang="ru-RU" dirty="0" smtClean="0"/>
              <a:t>математике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745" y="3864183"/>
            <a:ext cx="5864322" cy="131048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Мочалина Ольга Владимировна,  </a:t>
            </a:r>
            <a:r>
              <a:rPr lang="ru-RU" dirty="0" smtClean="0"/>
              <a:t>учитель </a:t>
            </a:r>
            <a:r>
              <a:rPr lang="ru-RU" dirty="0" smtClean="0"/>
              <a:t>математики высшей </a:t>
            </a:r>
          </a:p>
          <a:p>
            <a:pPr algn="r"/>
            <a:r>
              <a:rPr lang="ru-RU" dirty="0" smtClean="0"/>
              <a:t>квалификационной  </a:t>
            </a:r>
            <a:r>
              <a:rPr lang="ru-RU" dirty="0" smtClean="0"/>
              <a:t>категории</a:t>
            </a:r>
          </a:p>
          <a:p>
            <a:endParaRPr lang="ru-RU" dirty="0"/>
          </a:p>
          <a:p>
            <a:r>
              <a:rPr lang="ru-RU" dirty="0" smtClean="0"/>
              <a:t>03.02.2024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84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 2022/2023  уч.  года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633057"/>
              </p:ext>
            </p:extLst>
          </p:nvPr>
        </p:nvGraphicFramePr>
        <p:xfrm>
          <a:off x="1295400" y="2557463"/>
          <a:ext cx="9601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01973012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97576424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51472615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58284184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209316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«4-5»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Макс.балл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6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Гимназия 116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79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Екатеринбург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47,72%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14,13%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0,17%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31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31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 2022/2023  уч.  года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512131"/>
              </p:ext>
            </p:extLst>
          </p:nvPr>
        </p:nvGraphicFramePr>
        <p:xfrm>
          <a:off x="1316182" y="2460481"/>
          <a:ext cx="9601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018">
                  <a:extLst>
                    <a:ext uri="{9D8B030D-6E8A-4147-A177-3AD203B41FA5}">
                      <a16:colId xmlns:a16="http://schemas.microsoft.com/office/drawing/2014/main" val="101973012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975764241"/>
                    </a:ext>
                  </a:extLst>
                </a:gridCol>
                <a:gridCol w="1260764">
                  <a:extLst>
                    <a:ext uri="{9D8B030D-6E8A-4147-A177-3AD203B41FA5}">
                      <a16:colId xmlns:a16="http://schemas.microsoft.com/office/drawing/2014/main" val="2514726151"/>
                    </a:ext>
                  </a:extLst>
                </a:gridCol>
                <a:gridCol w="1094509">
                  <a:extLst>
                    <a:ext uri="{9D8B030D-6E8A-4147-A177-3AD203B41FA5}">
                      <a16:colId xmlns:a16="http://schemas.microsoft.com/office/drawing/2014/main" val="582841840"/>
                    </a:ext>
                  </a:extLst>
                </a:gridCol>
                <a:gridCol w="1149927">
                  <a:extLst>
                    <a:ext uri="{9D8B030D-6E8A-4147-A177-3AD203B41FA5}">
                      <a16:colId xmlns:a16="http://schemas.microsoft.com/office/drawing/2014/main" val="3209316278"/>
                    </a:ext>
                  </a:extLst>
                </a:gridCol>
                <a:gridCol w="3629891">
                  <a:extLst>
                    <a:ext uri="{9D8B030D-6E8A-4147-A177-3AD203B41FA5}">
                      <a16:colId xmlns:a16="http://schemas.microsoft.com/office/drawing/2014/main" val="228098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«5»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«3»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Повторное обучение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6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101 ученик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79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31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87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497223"/>
            <a:ext cx="1062643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Диагностические работы в  </a:t>
            </a:r>
            <a:r>
              <a:rPr lang="ru-RU" dirty="0" smtClean="0"/>
              <a:t>20023/2024  уч.  </a:t>
            </a:r>
            <a:r>
              <a:rPr lang="ru-RU" dirty="0"/>
              <a:t>г</a:t>
            </a:r>
            <a:r>
              <a:rPr lang="ru-RU" dirty="0" smtClean="0"/>
              <a:t>оду</a:t>
            </a:r>
            <a:br>
              <a:rPr lang="ru-RU" dirty="0" smtClean="0"/>
            </a:br>
            <a:r>
              <a:rPr lang="ru-RU" dirty="0" smtClean="0"/>
              <a:t>октябрь/декабрь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472459"/>
              </p:ext>
            </p:extLst>
          </p:nvPr>
        </p:nvGraphicFramePr>
        <p:xfrm>
          <a:off x="938955" y="2285999"/>
          <a:ext cx="106016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298">
                  <a:extLst>
                    <a:ext uri="{9D8B030D-6E8A-4147-A177-3AD203B41FA5}">
                      <a16:colId xmlns:a16="http://schemas.microsoft.com/office/drawing/2014/main" val="3879815452"/>
                    </a:ext>
                  </a:extLst>
                </a:gridCol>
                <a:gridCol w="1311227">
                  <a:extLst>
                    <a:ext uri="{9D8B030D-6E8A-4147-A177-3AD203B41FA5}">
                      <a16:colId xmlns:a16="http://schemas.microsoft.com/office/drawing/2014/main" val="3291793360"/>
                    </a:ext>
                  </a:extLst>
                </a:gridCol>
                <a:gridCol w="1311227">
                  <a:extLst>
                    <a:ext uri="{9D8B030D-6E8A-4147-A177-3AD203B41FA5}">
                      <a16:colId xmlns:a16="http://schemas.microsoft.com/office/drawing/2014/main" val="241013105"/>
                    </a:ext>
                  </a:extLst>
                </a:gridCol>
                <a:gridCol w="1614752">
                  <a:extLst>
                    <a:ext uri="{9D8B030D-6E8A-4147-A177-3AD203B41FA5}">
                      <a16:colId xmlns:a16="http://schemas.microsoft.com/office/drawing/2014/main" val="3519781251"/>
                    </a:ext>
                  </a:extLst>
                </a:gridCol>
                <a:gridCol w="1869712">
                  <a:extLst>
                    <a:ext uri="{9D8B030D-6E8A-4147-A177-3AD203B41FA5}">
                      <a16:colId xmlns:a16="http://schemas.microsoft.com/office/drawing/2014/main" val="3327179587"/>
                    </a:ext>
                  </a:extLst>
                </a:gridCol>
                <a:gridCol w="1566187">
                  <a:extLst>
                    <a:ext uri="{9D8B030D-6E8A-4147-A177-3AD203B41FA5}">
                      <a16:colId xmlns:a16="http://schemas.microsoft.com/office/drawing/2014/main" val="229982043"/>
                    </a:ext>
                  </a:extLst>
                </a:gridCol>
                <a:gridCol w="1760201">
                  <a:extLst>
                    <a:ext uri="{9D8B030D-6E8A-4147-A177-3AD203B41FA5}">
                      <a16:colId xmlns:a16="http://schemas.microsoft.com/office/drawing/2014/main" val="3444259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классе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выполняли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«5»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«3»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«2»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06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23/24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8/13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15/8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7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23/20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1/3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5/10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17/7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5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24/22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12/12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13/5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407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27/24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9/14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12/7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6/3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85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23/19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5/10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8/7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11/2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12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120/109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15/35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45/49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62/25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96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11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 экзамена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0711" y="2466108"/>
            <a:ext cx="9725887" cy="382978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Задания экзамена  - две части: «закрытая» – пишем только ответы; «открытая» – оформить решение на бланке </a:t>
            </a:r>
            <a:r>
              <a:rPr lang="ru-RU" dirty="0" err="1" smtClean="0"/>
              <a:t>аргуметировано</a:t>
            </a:r>
            <a:r>
              <a:rPr lang="ru-RU" dirty="0" smtClean="0"/>
              <a:t>, доказательно, с хорошим чертежом при необходимости</a:t>
            </a:r>
            <a:endParaRPr lang="ru-RU" dirty="0" smtClean="0"/>
          </a:p>
          <a:p>
            <a:r>
              <a:rPr lang="ru-RU" dirty="0" smtClean="0"/>
              <a:t>Первая часть: 19 заданий, из них пять по геометрии; вторая часть – три задания по алгебре, три по геометрии</a:t>
            </a:r>
            <a:endParaRPr lang="ru-RU" dirty="0" smtClean="0"/>
          </a:p>
          <a:p>
            <a:r>
              <a:rPr lang="ru-RU" dirty="0" smtClean="0"/>
              <a:t>Продолжительность экзамена 3 часа 55 минут</a:t>
            </a:r>
            <a:endParaRPr lang="ru-RU" dirty="0" smtClean="0"/>
          </a:p>
          <a:p>
            <a:r>
              <a:rPr lang="ru-RU" dirty="0" smtClean="0"/>
              <a:t>Можно пользоваться линейкой</a:t>
            </a:r>
            <a:endParaRPr lang="ru-RU" dirty="0" smtClean="0"/>
          </a:p>
          <a:p>
            <a:r>
              <a:rPr lang="ru-RU" dirty="0" smtClean="0"/>
              <a:t>Задания первой части оцениваются в 1 балл, второй – 2 балла; «5» – 22-31 балл, «4» – 15-21 балл; «3» – 8-14 баллов и не менее 2 баллов получено за выполнение заданий по геометрии.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7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604655"/>
            <a:ext cx="9601196" cy="3271213"/>
          </a:xfrm>
        </p:spPr>
        <p:txBody>
          <a:bodyPr/>
          <a:lstStyle/>
          <a:p>
            <a:r>
              <a:rPr lang="ru-RU" dirty="0" smtClean="0"/>
              <a:t>На  уроках</a:t>
            </a:r>
          </a:p>
          <a:p>
            <a:r>
              <a:rPr lang="ru-RU" dirty="0" smtClean="0"/>
              <a:t>На  </a:t>
            </a:r>
            <a:r>
              <a:rPr lang="ru-RU" dirty="0" smtClean="0"/>
              <a:t>консультациях</a:t>
            </a:r>
          </a:p>
          <a:p>
            <a:r>
              <a:rPr lang="ru-RU" dirty="0" smtClean="0"/>
              <a:t>Самостоятельно</a:t>
            </a:r>
          </a:p>
          <a:p>
            <a:r>
              <a:rPr lang="ru-RU" dirty="0" smtClean="0"/>
              <a:t>Где  найти  все  материалы </a:t>
            </a:r>
            <a:r>
              <a:rPr lang="ru-RU" dirty="0" smtClean="0"/>
              <a:t>– первая часть : сборник «Математика, 3000 задач с ответами», под редакцией </a:t>
            </a:r>
            <a:r>
              <a:rPr lang="ru-RU" dirty="0" err="1" smtClean="0"/>
              <a:t>И.В.Ященко</a:t>
            </a:r>
            <a:r>
              <a:rPr lang="ru-RU" dirty="0" smtClean="0"/>
              <a:t>; вторая часть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www.mathm.ru/oge</a:t>
            </a:r>
            <a:r>
              <a:rPr lang="ru-RU" dirty="0" smtClean="0"/>
              <a:t>;  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fipi.ru/oge/demoversii-</a:t>
            </a:r>
            <a:r>
              <a:rPr lang="ru-RU" dirty="0" smtClean="0"/>
              <a:t> демоверсии, варианты, задачи первой и второй части.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0991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 консультации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277462"/>
              </p:ext>
            </p:extLst>
          </p:nvPr>
        </p:nvGraphicFramePr>
        <p:xfrm>
          <a:off x="1295400" y="2557463"/>
          <a:ext cx="9601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753892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82237196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968560006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448467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кабинет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41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Войтенко</a:t>
                      </a:r>
                      <a:r>
                        <a:rPr lang="ru-RU" baseline="0" dirty="0" smtClean="0"/>
                        <a:t> О.И.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14.00.-15.00.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1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Мочалина О.В.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13.30.-14.30.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5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Озорнин</a:t>
                      </a:r>
                      <a:r>
                        <a:rPr lang="ru-RU" dirty="0" smtClean="0"/>
                        <a:t> А.С.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14.10.-15.00.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812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330</Words>
  <Application>Microsoft Office PowerPoint</Application>
  <PresentationFormat>Широкоэкранный</PresentationFormat>
  <Paragraphs>114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ОГЭ по математике</vt:lpstr>
      <vt:lpstr>Результаты  2022/2023  уч.  года</vt:lpstr>
      <vt:lpstr>Результаты  2022/2023  уч.  года</vt:lpstr>
      <vt:lpstr>Диагностические работы в  20023/2024  уч.  году октябрь/декабрь</vt:lpstr>
      <vt:lpstr>Особенности  экзамена</vt:lpstr>
      <vt:lpstr>Особенности  подготовки</vt:lpstr>
      <vt:lpstr>Время  консультации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 по (указать  свой  предмет)</dc:title>
  <dc:creator>Ученик</dc:creator>
  <cp:lastModifiedBy>Ученик</cp:lastModifiedBy>
  <cp:revision>13</cp:revision>
  <cp:lastPrinted>2024-02-02T10:57:45Z</cp:lastPrinted>
  <dcterms:created xsi:type="dcterms:W3CDTF">2024-01-29T05:33:49Z</dcterms:created>
  <dcterms:modified xsi:type="dcterms:W3CDTF">2024-02-02T10:58:35Z</dcterms:modified>
</cp:coreProperties>
</file>