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74" r:id="rId4"/>
    <p:sldId id="258" r:id="rId5"/>
    <p:sldId id="275" r:id="rId6"/>
    <p:sldId id="262" r:id="rId7"/>
    <p:sldId id="261" r:id="rId8"/>
    <p:sldId id="263" r:id="rId9"/>
    <p:sldId id="278" r:id="rId10"/>
    <p:sldId id="265" r:id="rId11"/>
    <p:sldId id="279" r:id="rId12"/>
    <p:sldId id="266" r:id="rId13"/>
    <p:sldId id="268" r:id="rId14"/>
    <p:sldId id="281" r:id="rId15"/>
    <p:sldId id="282" r:id="rId16"/>
    <p:sldId id="283" r:id="rId17"/>
    <p:sldId id="270" r:id="rId18"/>
    <p:sldId id="273" r:id="rId19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autoTitleDeleted val="1"/>
    <c:plotArea>
      <c:layout>
        <c:manualLayout>
          <c:layoutTarget val="inner"/>
          <c:xMode val="edge"/>
          <c:yMode val="edge"/>
          <c:x val="0.34421631258356883"/>
          <c:y val="0.11004868795142159"/>
          <c:w val="0.59264695686624058"/>
          <c:h val="0.86039281007998425"/>
        </c:manualLayout>
      </c:layout>
      <c:barChart>
        <c:barDir val="bar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муж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Лист1!$B$1:$F$1</c:f>
              <c:strCache>
                <c:ptCount val="5"/>
                <c:pt idx="0">
                  <c:v>РФ, 2009</c:v>
                </c:pt>
                <c:pt idx="1">
                  <c:v>в среднем</c:v>
                </c:pt>
                <c:pt idx="2">
                  <c:v>45-64 года</c:v>
                </c:pt>
                <c:pt idx="3">
                  <c:v>25-44 лет</c:v>
                </c:pt>
                <c:pt idx="4">
                  <c:v>19-24 года</c:v>
                </c:pt>
              </c:strCache>
            </c:strRef>
          </c:cat>
          <c:val>
            <c:numRef>
              <c:f>Лист1!$B$2:$F$2</c:f>
              <c:numCache>
                <c:formatCode>General</c:formatCode>
                <c:ptCount val="5"/>
                <c:pt idx="0">
                  <c:v>60.2</c:v>
                </c:pt>
                <c:pt idx="1">
                  <c:v>51.9</c:v>
                </c:pt>
                <c:pt idx="2">
                  <c:v>58.2</c:v>
                </c:pt>
                <c:pt idx="3">
                  <c:v>52.2</c:v>
                </c:pt>
                <c:pt idx="4">
                  <c:v>38.700000000000003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жен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Лист1!$B$1:$F$1</c:f>
              <c:strCache>
                <c:ptCount val="5"/>
                <c:pt idx="0">
                  <c:v>РФ, 2009</c:v>
                </c:pt>
                <c:pt idx="1">
                  <c:v>в среднем</c:v>
                </c:pt>
                <c:pt idx="2">
                  <c:v>45-64 года</c:v>
                </c:pt>
                <c:pt idx="3">
                  <c:v>25-44 лет</c:v>
                </c:pt>
                <c:pt idx="4">
                  <c:v>19-24 года</c:v>
                </c:pt>
              </c:strCache>
            </c:strRef>
          </c:cat>
          <c:val>
            <c:numRef>
              <c:f>Лист1!$B$3:$F$3</c:f>
              <c:numCache>
                <c:formatCode>General</c:formatCode>
                <c:ptCount val="5"/>
                <c:pt idx="0">
                  <c:v>21.7</c:v>
                </c:pt>
                <c:pt idx="1">
                  <c:v>25.6</c:v>
                </c:pt>
                <c:pt idx="2">
                  <c:v>20.100000000000001</c:v>
                </c:pt>
                <c:pt idx="3">
                  <c:v>28.9</c:v>
                </c:pt>
                <c:pt idx="4">
                  <c:v>27.9</c:v>
                </c:pt>
              </c:numCache>
            </c:numRef>
          </c:val>
        </c:ser>
        <c:dLbls/>
        <c:gapWidth val="70"/>
        <c:axId val="106069376"/>
        <c:axId val="106071168"/>
      </c:barChart>
      <c:catAx>
        <c:axId val="106069376"/>
        <c:scaling>
          <c:orientation val="minMax"/>
        </c:scaling>
        <c:axPos val="l"/>
        <c:tickLblPos val="nextTo"/>
        <c:crossAx val="106071168"/>
        <c:crosses val="autoZero"/>
        <c:auto val="1"/>
        <c:lblAlgn val="ctr"/>
        <c:lblOffset val="100"/>
      </c:catAx>
      <c:valAx>
        <c:axId val="106071168"/>
        <c:scaling>
          <c:orientation val="minMax"/>
        </c:scaling>
        <c:delete val="1"/>
        <c:axPos val="b"/>
        <c:numFmt formatCode="General" sourceLinked="1"/>
        <c:tickLblPos val="none"/>
        <c:crossAx val="106069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606125885207765"/>
          <c:y val="0.14011235132347175"/>
          <c:w val="0.18955182488981331"/>
          <c:h val="0.12651853032322821"/>
        </c:manualLayout>
      </c:layout>
      <c:spPr>
        <a:ln>
          <a:solidFill>
            <a:schemeClr val="accent1"/>
          </a:solidFill>
        </a:ln>
      </c:spPr>
    </c:legend>
    <c:plotVisOnly val="1"/>
    <c:dispBlanksAs val="gap"/>
  </c:chart>
  <c:txPr>
    <a:bodyPr/>
    <a:lstStyle/>
    <a:p>
      <a:pPr>
        <a:defRPr sz="1800" b="1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plotArea>
      <c:layout>
        <c:manualLayout>
          <c:layoutTarget val="inner"/>
          <c:xMode val="edge"/>
          <c:yMode val="edge"/>
          <c:x val="0.43168925633440386"/>
          <c:y val="0"/>
          <c:w val="0.56831074366559764"/>
          <c:h val="1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dLbls>
            <c:showVal val="1"/>
          </c:dLbls>
          <c:cat>
            <c:strRef>
              <c:f>Лист1!$A$2:$A$9</c:f>
              <c:strCache>
                <c:ptCount val="8"/>
                <c:pt idx="0">
                  <c:v>медицинская коонсультация</c:v>
                </c:pt>
                <c:pt idx="1">
                  <c:v>заместит. никотиновая терапия</c:v>
                </c:pt>
                <c:pt idx="2">
                  <c:v>др. лекарств. средства</c:v>
                </c:pt>
                <c:pt idx="3">
                  <c:v>немедикаментозная терапия</c:v>
                </c:pt>
                <c:pt idx="4">
                  <c:v>психотерапия</c:v>
                </c:pt>
                <c:pt idx="5">
                  <c:v>некурительные табачные изд.</c:v>
                </c:pt>
                <c:pt idx="6">
                  <c:v>электронные сигареты</c:v>
                </c:pt>
                <c:pt idx="7">
                  <c:v>что-либо другое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3.5714285714285712</c:v>
                </c:pt>
                <c:pt idx="1">
                  <c:v>15.178571428571425</c:v>
                </c:pt>
                <c:pt idx="2">
                  <c:v>9.8214285714285712</c:v>
                </c:pt>
                <c:pt idx="3">
                  <c:v>0.89285714285714279</c:v>
                </c:pt>
                <c:pt idx="4">
                  <c:v>3.5714285714285712</c:v>
                </c:pt>
                <c:pt idx="5">
                  <c:v>4.4642857142857135</c:v>
                </c:pt>
                <c:pt idx="6">
                  <c:v>19.642857142857146</c:v>
                </c:pt>
                <c:pt idx="7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dLbls>
            <c:txPr>
              <a:bodyPr/>
              <a:lstStyle/>
              <a:p>
                <a:pPr>
                  <a:defRPr sz="1800" baseline="0"/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медицинская коонсультация</c:v>
                </c:pt>
                <c:pt idx="1">
                  <c:v>заместит. никотиновая терапия</c:v>
                </c:pt>
                <c:pt idx="2">
                  <c:v>др. лекарств. средства</c:v>
                </c:pt>
                <c:pt idx="3">
                  <c:v>немедикаментозная терапия</c:v>
                </c:pt>
                <c:pt idx="4">
                  <c:v>психотерапия</c:v>
                </c:pt>
                <c:pt idx="5">
                  <c:v>некурительные табачные изд.</c:v>
                </c:pt>
                <c:pt idx="6">
                  <c:v>электронные сигареты</c:v>
                </c:pt>
                <c:pt idx="7">
                  <c:v>что-либо другое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6.1643835616438345</c:v>
                </c:pt>
                <c:pt idx="1">
                  <c:v>15.753424657534248</c:v>
                </c:pt>
                <c:pt idx="2">
                  <c:v>8.9041095890410968</c:v>
                </c:pt>
                <c:pt idx="3">
                  <c:v>3.4246575342465753</c:v>
                </c:pt>
                <c:pt idx="4">
                  <c:v>4.7945205479452033</c:v>
                </c:pt>
                <c:pt idx="5">
                  <c:v>12.328767123287671</c:v>
                </c:pt>
                <c:pt idx="6">
                  <c:v>34.93150684931507</c:v>
                </c:pt>
                <c:pt idx="7">
                  <c:v>13.013698630136986</c:v>
                </c:pt>
              </c:numCache>
            </c:numRef>
          </c:val>
        </c:ser>
        <c:dLbls/>
        <c:gapWidth val="70"/>
        <c:axId val="106107264"/>
        <c:axId val="106108800"/>
      </c:barChart>
      <c:catAx>
        <c:axId val="106107264"/>
        <c:scaling>
          <c:orientation val="minMax"/>
        </c:scaling>
        <c:axPos val="l"/>
        <c:tickLblPos val="nextTo"/>
        <c:crossAx val="106108800"/>
        <c:crosses val="autoZero"/>
        <c:auto val="1"/>
        <c:lblAlgn val="ctr"/>
        <c:lblOffset val="100"/>
      </c:catAx>
      <c:valAx>
        <c:axId val="106108800"/>
        <c:scaling>
          <c:orientation val="minMax"/>
        </c:scaling>
        <c:delete val="1"/>
        <c:axPos val="b"/>
        <c:numFmt formatCode="0.0" sourceLinked="1"/>
        <c:tickLblPos val="none"/>
        <c:crossAx val="106107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980148638079036"/>
          <c:y val="0.39061833164558213"/>
          <c:w val="0.16581282067227304"/>
          <c:h val="0.21447305617788806"/>
        </c:manualLayout>
      </c:layout>
      <c:spPr>
        <a:ln>
          <a:solidFill>
            <a:srgbClr val="4F81BD"/>
          </a:solidFill>
        </a:ln>
      </c:spPr>
    </c:legend>
    <c:plotVisOnly val="1"/>
    <c:dispBlanksAs val="gap"/>
  </c:chart>
  <c:txPr>
    <a:bodyPr/>
    <a:lstStyle/>
    <a:p>
      <a:pPr>
        <a:defRPr sz="1900" b="1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title>
      <c:tx>
        <c:rich>
          <a:bodyPr/>
          <a:lstStyle/>
          <a:p>
            <a:pPr>
              <a:defRPr/>
            </a:pPr>
            <a:r>
              <a:rPr lang="ru-RU" dirty="0"/>
              <a:t>Доля респондентов, которых спрашивал врач (МР) о </a:t>
            </a:r>
            <a:r>
              <a:rPr lang="ru-RU" dirty="0" smtClean="0"/>
              <a:t>курении, 2015</a:t>
            </a:r>
          </a:p>
          <a:p>
            <a:pPr>
              <a:defRPr/>
            </a:pP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38978235031941855"/>
          <c:y val="0.23020104935892077"/>
          <c:w val="0.54923488337542714"/>
          <c:h val="0.73893266601629093"/>
        </c:manualLayout>
      </c:layout>
      <c:barChart>
        <c:barDir val="bar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муж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Лист1!$B$1:$G$1</c:f>
              <c:strCache>
                <c:ptCount val="6"/>
                <c:pt idx="0">
                  <c:v>13-18 лет</c:v>
                </c:pt>
                <c:pt idx="1">
                  <c:v>19-24 года</c:v>
                </c:pt>
                <c:pt idx="2">
                  <c:v>25-44 лет</c:v>
                </c:pt>
                <c:pt idx="3">
                  <c:v>45-64 года</c:v>
                </c:pt>
                <c:pt idx="4">
                  <c:v>65-72 года</c:v>
                </c:pt>
                <c:pt idx="5">
                  <c:v>все возраста</c:v>
                </c:pt>
              </c:strCache>
            </c:strRef>
          </c:cat>
          <c:val>
            <c:numRef>
              <c:f>Лист1!$B$2:$G$2</c:f>
              <c:numCache>
                <c:formatCode>General</c:formatCode>
                <c:ptCount val="6"/>
                <c:pt idx="0">
                  <c:v>41.7</c:v>
                </c:pt>
                <c:pt idx="1">
                  <c:v>46.4</c:v>
                </c:pt>
                <c:pt idx="2">
                  <c:v>47.8</c:v>
                </c:pt>
                <c:pt idx="3">
                  <c:v>43.8</c:v>
                </c:pt>
                <c:pt idx="4">
                  <c:v>62.5</c:v>
                </c:pt>
                <c:pt idx="5">
                  <c:v>48.4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жен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Лист1!$B$1:$G$1</c:f>
              <c:strCache>
                <c:ptCount val="6"/>
                <c:pt idx="0">
                  <c:v>13-18 лет</c:v>
                </c:pt>
                <c:pt idx="1">
                  <c:v>19-24 года</c:v>
                </c:pt>
                <c:pt idx="2">
                  <c:v>25-44 лет</c:v>
                </c:pt>
                <c:pt idx="3">
                  <c:v>45-64 года</c:v>
                </c:pt>
                <c:pt idx="4">
                  <c:v>65-72 года</c:v>
                </c:pt>
                <c:pt idx="5">
                  <c:v>все возраста</c:v>
                </c:pt>
              </c:strCache>
            </c:strRef>
          </c:cat>
          <c:val>
            <c:numRef>
              <c:f>Лист1!$B$3:$G$3</c:f>
              <c:numCache>
                <c:formatCode>General</c:formatCode>
                <c:ptCount val="6"/>
                <c:pt idx="0">
                  <c:v>37.800000000000004</c:v>
                </c:pt>
                <c:pt idx="1">
                  <c:v>55.4</c:v>
                </c:pt>
                <c:pt idx="2">
                  <c:v>49.1</c:v>
                </c:pt>
                <c:pt idx="3">
                  <c:v>33.9</c:v>
                </c:pt>
                <c:pt idx="4">
                  <c:v>40.9</c:v>
                </c:pt>
                <c:pt idx="5">
                  <c:v>43.4</c:v>
                </c:pt>
              </c:numCache>
            </c:numRef>
          </c:val>
        </c:ser>
        <c:dLbls/>
        <c:gapWidth val="70"/>
        <c:axId val="105916288"/>
        <c:axId val="105917824"/>
      </c:barChart>
      <c:catAx>
        <c:axId val="105916288"/>
        <c:scaling>
          <c:orientation val="minMax"/>
        </c:scaling>
        <c:axPos val="l"/>
        <c:tickLblPos val="nextTo"/>
        <c:crossAx val="105917824"/>
        <c:crosses val="autoZero"/>
        <c:auto val="1"/>
        <c:lblAlgn val="ctr"/>
        <c:lblOffset val="100"/>
      </c:catAx>
      <c:valAx>
        <c:axId val="105917824"/>
        <c:scaling>
          <c:orientation val="minMax"/>
        </c:scaling>
        <c:delete val="1"/>
        <c:axPos val="b"/>
        <c:numFmt formatCode="General" sourceLinked="1"/>
        <c:tickLblPos val="none"/>
        <c:crossAx val="1059162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 b="1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title>
      <c:tx>
        <c:rich>
          <a:bodyPr/>
          <a:lstStyle/>
          <a:p>
            <a:pPr>
              <a:defRPr/>
            </a:pPr>
            <a:r>
              <a:rPr lang="ru-RU" dirty="0"/>
              <a:t>Доля респондентов, которых спрашивал врач (МР) о </a:t>
            </a:r>
            <a:r>
              <a:rPr lang="ru-RU" dirty="0" smtClean="0"/>
              <a:t>курении, 2013</a:t>
            </a: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38978235031941877"/>
          <c:y val="0.23020104935892083"/>
          <c:w val="0.54923488337542714"/>
          <c:h val="0.73893266601629093"/>
        </c:manualLayout>
      </c:layout>
      <c:barChart>
        <c:barDir val="bar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муж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Лист1!$B$1:$E$1</c:f>
              <c:strCache>
                <c:ptCount val="4"/>
                <c:pt idx="0">
                  <c:v>19-24 года</c:v>
                </c:pt>
                <c:pt idx="1">
                  <c:v>25-44 лет</c:v>
                </c:pt>
                <c:pt idx="2">
                  <c:v>45-64 года</c:v>
                </c:pt>
                <c:pt idx="3">
                  <c:v>все возраста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58.6</c:v>
                </c:pt>
                <c:pt idx="1">
                  <c:v>57.9</c:v>
                </c:pt>
                <c:pt idx="2">
                  <c:v>80.3</c:v>
                </c:pt>
                <c:pt idx="3">
                  <c:v>65.7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жен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Лист1!$B$1:$E$1</c:f>
              <c:strCache>
                <c:ptCount val="4"/>
                <c:pt idx="0">
                  <c:v>19-24 года</c:v>
                </c:pt>
                <c:pt idx="1">
                  <c:v>25-44 лет</c:v>
                </c:pt>
                <c:pt idx="2">
                  <c:v>45-64 года</c:v>
                </c:pt>
                <c:pt idx="3">
                  <c:v>все возраста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35.700000000000003</c:v>
                </c:pt>
                <c:pt idx="1">
                  <c:v>56.4</c:v>
                </c:pt>
                <c:pt idx="2">
                  <c:v>48.1</c:v>
                </c:pt>
                <c:pt idx="3">
                  <c:v>49.7</c:v>
                </c:pt>
              </c:numCache>
            </c:numRef>
          </c:val>
        </c:ser>
        <c:dLbls/>
        <c:gapWidth val="70"/>
        <c:axId val="105969152"/>
        <c:axId val="105970688"/>
      </c:barChart>
      <c:catAx>
        <c:axId val="105969152"/>
        <c:scaling>
          <c:orientation val="minMax"/>
        </c:scaling>
        <c:axPos val="l"/>
        <c:tickLblPos val="nextTo"/>
        <c:crossAx val="105970688"/>
        <c:crosses val="autoZero"/>
        <c:auto val="1"/>
        <c:lblAlgn val="ctr"/>
        <c:lblOffset val="100"/>
      </c:catAx>
      <c:valAx>
        <c:axId val="105970688"/>
        <c:scaling>
          <c:orientation val="minMax"/>
        </c:scaling>
        <c:delete val="1"/>
        <c:axPos val="b"/>
        <c:numFmt formatCode="General" sourceLinked="1"/>
        <c:tickLblPos val="none"/>
        <c:crossAx val="10596915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 b="1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title>
      <c:tx>
        <c:rich>
          <a:bodyPr/>
          <a:lstStyle/>
          <a:p>
            <a:pPr>
              <a:defRPr/>
            </a:pPr>
            <a:r>
              <a:rPr lang="ru-RU" dirty="0"/>
              <a:t>Доля курильщиков, которым врач (МР) советовал бросить </a:t>
            </a:r>
            <a:r>
              <a:rPr lang="ru-RU" dirty="0" smtClean="0"/>
              <a:t>курить, 2013</a:t>
            </a: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38978235031941877"/>
          <c:y val="0.21901936454598669"/>
          <c:w val="0.56495815381567871"/>
          <c:h val="0.74907190089556264"/>
        </c:manualLayout>
      </c:layout>
      <c:barChart>
        <c:barDir val="bar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муж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Лист1!$B$1:$E$1</c:f>
              <c:strCache>
                <c:ptCount val="4"/>
                <c:pt idx="0">
                  <c:v>19-24 года</c:v>
                </c:pt>
                <c:pt idx="1">
                  <c:v>25-44 лет</c:v>
                </c:pt>
                <c:pt idx="2">
                  <c:v>45-64 года</c:v>
                </c:pt>
                <c:pt idx="3">
                  <c:v>все возраста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20</c:v>
                </c:pt>
                <c:pt idx="1">
                  <c:v>28.8</c:v>
                </c:pt>
                <c:pt idx="2">
                  <c:v>55.6</c:v>
                </c:pt>
                <c:pt idx="3">
                  <c:v>37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жен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Лист1!$B$1:$E$1</c:f>
              <c:strCache>
                <c:ptCount val="4"/>
                <c:pt idx="0">
                  <c:v>19-24 года</c:v>
                </c:pt>
                <c:pt idx="1">
                  <c:v>25-44 лет</c:v>
                </c:pt>
                <c:pt idx="2">
                  <c:v>45-64 года</c:v>
                </c:pt>
                <c:pt idx="3">
                  <c:v>все возраста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4.3</c:v>
                </c:pt>
                <c:pt idx="1">
                  <c:v>29.8</c:v>
                </c:pt>
                <c:pt idx="2">
                  <c:v>40.9</c:v>
                </c:pt>
                <c:pt idx="3">
                  <c:v>29.1</c:v>
                </c:pt>
              </c:numCache>
            </c:numRef>
          </c:val>
        </c:ser>
        <c:dLbls/>
        <c:gapWidth val="70"/>
        <c:axId val="105835520"/>
        <c:axId val="106578688"/>
      </c:barChart>
      <c:catAx>
        <c:axId val="105835520"/>
        <c:scaling>
          <c:orientation val="minMax"/>
        </c:scaling>
        <c:axPos val="l"/>
        <c:tickLblPos val="nextTo"/>
        <c:crossAx val="106578688"/>
        <c:crosses val="autoZero"/>
        <c:auto val="1"/>
        <c:lblAlgn val="ctr"/>
        <c:lblOffset val="100"/>
      </c:catAx>
      <c:valAx>
        <c:axId val="106578688"/>
        <c:scaling>
          <c:orientation val="minMax"/>
        </c:scaling>
        <c:delete val="1"/>
        <c:axPos val="b"/>
        <c:numFmt formatCode="General" sourceLinked="1"/>
        <c:tickLblPos val="none"/>
        <c:crossAx val="105835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549522111622871"/>
          <c:y val="0.81975351669071073"/>
          <c:w val="0.18955182488981331"/>
          <c:h val="0.1265190298452552"/>
        </c:manualLayout>
      </c:layout>
      <c:spPr>
        <a:ln>
          <a:solidFill>
            <a:srgbClr val="4F81BD"/>
          </a:solidFill>
        </a:ln>
      </c:spPr>
    </c:legend>
    <c:plotVisOnly val="1"/>
    <c:dispBlanksAs val="gap"/>
  </c:chart>
  <c:txPr>
    <a:bodyPr/>
    <a:lstStyle/>
    <a:p>
      <a:pPr>
        <a:defRPr sz="1800" b="1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title>
      <c:tx>
        <c:rich>
          <a:bodyPr/>
          <a:lstStyle/>
          <a:p>
            <a:pPr>
              <a:defRPr/>
            </a:pPr>
            <a:r>
              <a:rPr lang="ru-RU" dirty="0"/>
              <a:t>Доля курильщиков, которым врач (МР) советовал бросить </a:t>
            </a:r>
            <a:r>
              <a:rPr lang="ru-RU" dirty="0" smtClean="0"/>
              <a:t>курить, 2015</a:t>
            </a:r>
          </a:p>
          <a:p>
            <a:pPr>
              <a:defRPr/>
            </a:pP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38978235031941894"/>
          <c:y val="0.21901936454598681"/>
          <c:w val="0.56495815381567871"/>
          <c:h val="0.74907190089556264"/>
        </c:manualLayout>
      </c:layout>
      <c:barChart>
        <c:barDir val="bar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муж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Лист1!$B$1:$G$1</c:f>
              <c:strCache>
                <c:ptCount val="6"/>
                <c:pt idx="0">
                  <c:v>13-18 лет</c:v>
                </c:pt>
                <c:pt idx="1">
                  <c:v>19-24 года</c:v>
                </c:pt>
                <c:pt idx="2">
                  <c:v>25-44 лет</c:v>
                </c:pt>
                <c:pt idx="3">
                  <c:v>45-64 года</c:v>
                </c:pt>
                <c:pt idx="4">
                  <c:v>65-72 года</c:v>
                </c:pt>
                <c:pt idx="5">
                  <c:v>все возраста</c:v>
                </c:pt>
              </c:strCache>
            </c:strRef>
          </c:cat>
          <c:val>
            <c:numRef>
              <c:f>Лист1!$B$2:$G$2</c:f>
              <c:numCache>
                <c:formatCode>General</c:formatCode>
                <c:ptCount val="6"/>
                <c:pt idx="0">
                  <c:v>35</c:v>
                </c:pt>
                <c:pt idx="1">
                  <c:v>37.5</c:v>
                </c:pt>
                <c:pt idx="2">
                  <c:v>46.9</c:v>
                </c:pt>
                <c:pt idx="3">
                  <c:v>70</c:v>
                </c:pt>
                <c:pt idx="4">
                  <c:v>83</c:v>
                </c:pt>
                <c:pt idx="5">
                  <c:v>54.6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жен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Val val="1"/>
          </c:dLbls>
          <c:cat>
            <c:strRef>
              <c:f>Лист1!$B$1:$G$1</c:f>
              <c:strCache>
                <c:ptCount val="6"/>
                <c:pt idx="0">
                  <c:v>13-18 лет</c:v>
                </c:pt>
                <c:pt idx="1">
                  <c:v>19-24 года</c:v>
                </c:pt>
                <c:pt idx="2">
                  <c:v>25-44 лет</c:v>
                </c:pt>
                <c:pt idx="3">
                  <c:v>45-64 года</c:v>
                </c:pt>
                <c:pt idx="4">
                  <c:v>65-72 года</c:v>
                </c:pt>
                <c:pt idx="5">
                  <c:v>все возраста</c:v>
                </c:pt>
              </c:strCache>
            </c:strRef>
          </c:cat>
          <c:val>
            <c:numRef>
              <c:f>Лист1!$B$3:$G$3</c:f>
              <c:numCache>
                <c:formatCode>General</c:formatCode>
                <c:ptCount val="6"/>
                <c:pt idx="0">
                  <c:v>26.9</c:v>
                </c:pt>
                <c:pt idx="1">
                  <c:v>35.300000000000004</c:v>
                </c:pt>
                <c:pt idx="2">
                  <c:v>33.300000000000004</c:v>
                </c:pt>
                <c:pt idx="3">
                  <c:v>37.5</c:v>
                </c:pt>
                <c:pt idx="4">
                  <c:v>0</c:v>
                </c:pt>
                <c:pt idx="5">
                  <c:v>26.6</c:v>
                </c:pt>
              </c:numCache>
            </c:numRef>
          </c:val>
        </c:ser>
        <c:dLbls/>
        <c:gapWidth val="70"/>
        <c:axId val="106597376"/>
        <c:axId val="106607360"/>
      </c:barChart>
      <c:catAx>
        <c:axId val="106597376"/>
        <c:scaling>
          <c:orientation val="minMax"/>
        </c:scaling>
        <c:axPos val="l"/>
        <c:tickLblPos val="nextTo"/>
        <c:crossAx val="106607360"/>
        <c:crosses val="autoZero"/>
        <c:auto val="1"/>
        <c:lblAlgn val="ctr"/>
        <c:lblOffset val="100"/>
      </c:catAx>
      <c:valAx>
        <c:axId val="106607360"/>
        <c:scaling>
          <c:orientation val="minMax"/>
        </c:scaling>
        <c:delete val="1"/>
        <c:axPos val="b"/>
        <c:numFmt formatCode="General" sourceLinked="1"/>
        <c:tickLblPos val="none"/>
        <c:crossAx val="106597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549522111622871"/>
          <c:y val="0.81975351669071095"/>
          <c:w val="0.18955182488981331"/>
          <c:h val="0.1265190298452552"/>
        </c:manualLayout>
      </c:layout>
      <c:spPr>
        <a:ln>
          <a:solidFill>
            <a:srgbClr val="4F81BD"/>
          </a:solidFill>
        </a:ln>
      </c:spPr>
    </c:legend>
    <c:plotVisOnly val="1"/>
    <c:dispBlanksAs val="gap"/>
  </c:chart>
  <c:txPr>
    <a:bodyPr/>
    <a:lstStyle/>
    <a:p>
      <a:pPr>
        <a:defRPr sz="1800" b="1"/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plotArea>
      <c:layout>
        <c:manualLayout>
          <c:layoutTarget val="inner"/>
          <c:xMode val="edge"/>
          <c:yMode val="edge"/>
          <c:x val="0.40266319140662971"/>
          <c:y val="3.0866359269839376E-2"/>
          <c:w val="0.568984154758433"/>
          <c:h val="0.93826728146032057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рестораны, бары, кафе</c:v>
                </c:pt>
                <c:pt idx="1">
                  <c:v>государственные учреждения</c:v>
                </c:pt>
                <c:pt idx="2">
                  <c:v>образовательные учреждения</c:v>
                </c:pt>
                <c:pt idx="3">
                  <c:v>учреждения здравоохранения</c:v>
                </c:pt>
                <c:pt idx="4">
                  <c:v>общественный транспорт</c:v>
                </c:pt>
                <c:pt idx="5">
                  <c:v>дома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100</c:v>
                </c:pt>
                <c:pt idx="1">
                  <c:v>43.6</c:v>
                </c:pt>
                <c:pt idx="2">
                  <c:v>39.4</c:v>
                </c:pt>
                <c:pt idx="3">
                  <c:v>35.200000000000003</c:v>
                </c:pt>
                <c:pt idx="4">
                  <c:v>24</c:v>
                </c:pt>
                <c:pt idx="5">
                  <c:v>49.8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рестораны, бары, кафе</c:v>
                </c:pt>
                <c:pt idx="1">
                  <c:v>государственные учреждения</c:v>
                </c:pt>
                <c:pt idx="2">
                  <c:v>образовательные учреждения</c:v>
                </c:pt>
                <c:pt idx="3">
                  <c:v>учреждения здравоохранения</c:v>
                </c:pt>
                <c:pt idx="4">
                  <c:v>общественный транспорт</c:v>
                </c:pt>
                <c:pt idx="5">
                  <c:v>дома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45.5</c:v>
                </c:pt>
                <c:pt idx="1">
                  <c:v>3.1</c:v>
                </c:pt>
                <c:pt idx="2">
                  <c:v>0</c:v>
                </c:pt>
                <c:pt idx="3">
                  <c:v>1.1000000000000001</c:v>
                </c:pt>
                <c:pt idx="4">
                  <c:v>15.5</c:v>
                </c:pt>
                <c:pt idx="5">
                  <c:v>47.1</c:v>
                </c:pt>
              </c:numCache>
            </c:numRef>
          </c:val>
        </c:ser>
        <c:dLbls/>
        <c:gapWidth val="70"/>
        <c:axId val="105867520"/>
        <c:axId val="105873408"/>
      </c:barChart>
      <c:catAx>
        <c:axId val="105867520"/>
        <c:scaling>
          <c:orientation val="minMax"/>
        </c:scaling>
        <c:axPos val="l"/>
        <c:tickLblPos val="nextTo"/>
        <c:crossAx val="105873408"/>
        <c:crosses val="autoZero"/>
        <c:auto val="1"/>
        <c:lblAlgn val="ctr"/>
        <c:lblOffset val="100"/>
      </c:catAx>
      <c:valAx>
        <c:axId val="105873408"/>
        <c:scaling>
          <c:orientation val="minMax"/>
        </c:scaling>
        <c:delete val="1"/>
        <c:axPos val="b"/>
        <c:numFmt formatCode="General" sourceLinked="1"/>
        <c:tickLblPos val="none"/>
        <c:crossAx val="105867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32635851074176"/>
          <c:y val="0.42492393331540823"/>
          <c:w val="9.5157589676290566E-2"/>
          <c:h val="0.14496438778235765"/>
        </c:manualLayout>
      </c:layout>
      <c:spPr>
        <a:ln>
          <a:solidFill>
            <a:srgbClr val="4F81BD"/>
          </a:solidFill>
        </a:ln>
      </c:spPr>
    </c:legend>
    <c:plotVisOnly val="1"/>
    <c:dispBlanksAs val="gap"/>
  </c:chart>
  <c:txPr>
    <a:bodyPr/>
    <a:lstStyle/>
    <a:p>
      <a:pPr>
        <a:defRPr sz="2000" b="1"/>
      </a:pPr>
      <a:endParaRPr lang="ru-R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title>
      <c:tx>
        <c:rich>
          <a:bodyPr/>
          <a:lstStyle/>
          <a:p>
            <a:pPr>
              <a:defRPr/>
            </a:pPr>
            <a:r>
              <a:rPr lang="ru-RU"/>
              <a:t>Заметили информацию о вреде курения или информацию, способствующую избавлению от курения</a:t>
            </a:r>
          </a:p>
        </c:rich>
      </c:tx>
    </c:title>
    <c:plotArea>
      <c:layout>
        <c:manualLayout>
          <c:layoutTarget val="inner"/>
          <c:xMode val="edge"/>
          <c:yMode val="edge"/>
          <c:x val="0.45939572042064231"/>
          <c:y val="0.24762523939432596"/>
          <c:w val="0.47311595029073078"/>
          <c:h val="0.72823226840229927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на телевидении</c:v>
                </c:pt>
                <c:pt idx="1">
                  <c:v>в газетах / журналах</c:v>
                </c:pt>
                <c:pt idx="2">
                  <c:v>рекламные щиты на улице</c:v>
                </c:pt>
                <c:pt idx="3">
                  <c:v>на радио</c:v>
                </c:pt>
                <c:pt idx="4">
                  <c:v>в магазинах</c:v>
                </c:pt>
                <c:pt idx="5">
                  <c:v>на остановках общ. транспорта</c:v>
                </c:pt>
                <c:pt idx="6">
                  <c:v>в других местах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33.408323959505061</c:v>
                </c:pt>
                <c:pt idx="1">
                  <c:v>25.842696629213481</c:v>
                </c:pt>
                <c:pt idx="2">
                  <c:v>26.434195725534313</c:v>
                </c:pt>
                <c:pt idx="3">
                  <c:v>14.960629921259844</c:v>
                </c:pt>
                <c:pt idx="4">
                  <c:v>13.948256467941505</c:v>
                </c:pt>
                <c:pt idx="5">
                  <c:v>13.835770528683918</c:v>
                </c:pt>
                <c:pt idx="6">
                  <c:v>10.236220472440943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на телевидении</c:v>
                </c:pt>
                <c:pt idx="1">
                  <c:v>в газетах / журналах</c:v>
                </c:pt>
                <c:pt idx="2">
                  <c:v>рекламные щиты на улице</c:v>
                </c:pt>
                <c:pt idx="3">
                  <c:v>на радио</c:v>
                </c:pt>
                <c:pt idx="4">
                  <c:v>в магазинах</c:v>
                </c:pt>
                <c:pt idx="5">
                  <c:v>на остановках общ. транспорта</c:v>
                </c:pt>
                <c:pt idx="6">
                  <c:v>в других местах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 formatCode="General">
                  <c:v>27.9</c:v>
                </c:pt>
                <c:pt idx="1">
                  <c:v>19.578313253012045</c:v>
                </c:pt>
                <c:pt idx="2">
                  <c:v>20.933734939759027</c:v>
                </c:pt>
                <c:pt idx="3">
                  <c:v>13.102409638554221</c:v>
                </c:pt>
                <c:pt idx="4">
                  <c:v>18.222891566265059</c:v>
                </c:pt>
                <c:pt idx="5">
                  <c:v>14.909638554216869</c:v>
                </c:pt>
                <c:pt idx="6">
                  <c:v>3.7650602409638556</c:v>
                </c:pt>
              </c:numCache>
            </c:numRef>
          </c:val>
        </c:ser>
        <c:dLbls/>
        <c:gapWidth val="70"/>
        <c:axId val="106927232"/>
        <c:axId val="106928768"/>
      </c:barChart>
      <c:catAx>
        <c:axId val="106927232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06928768"/>
        <c:crosses val="autoZero"/>
        <c:auto val="1"/>
        <c:lblAlgn val="ctr"/>
        <c:lblOffset val="100"/>
      </c:catAx>
      <c:valAx>
        <c:axId val="106928768"/>
        <c:scaling>
          <c:orientation val="minMax"/>
        </c:scaling>
        <c:delete val="1"/>
        <c:axPos val="b"/>
        <c:numFmt formatCode="0.0" sourceLinked="1"/>
        <c:tickLblPos val="none"/>
        <c:crossAx val="106927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286489396514462"/>
          <c:y val="0.19877376186343404"/>
          <c:w val="0.2645432770087463"/>
          <c:h val="0.11120754282656919"/>
        </c:manualLayout>
      </c:layout>
      <c:spPr>
        <a:ln>
          <a:solidFill>
            <a:srgbClr val="0070C0"/>
          </a:solidFill>
        </a:ln>
      </c:spPr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</c:chart>
  <c:txPr>
    <a:bodyPr/>
    <a:lstStyle/>
    <a:p>
      <a:pPr>
        <a:defRPr sz="1600"/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title>
      <c:tx>
        <c:rich>
          <a:bodyPr/>
          <a:lstStyle/>
          <a:p>
            <a:pPr>
              <a:defRPr/>
            </a:pPr>
            <a:r>
              <a:rPr lang="ru-RU"/>
              <a:t>Заметили рекламу табака</a:t>
            </a:r>
          </a:p>
        </c:rich>
      </c:tx>
    </c:title>
    <c:plotArea>
      <c:layout>
        <c:manualLayout>
          <c:layoutTarget val="inner"/>
          <c:xMode val="edge"/>
          <c:yMode val="edge"/>
          <c:x val="0.4421408408854553"/>
          <c:y val="0.12220900765149639"/>
          <c:w val="0.47539865299856388"/>
          <c:h val="0.84106427951510465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в газетах / журналах</c:v>
                </c:pt>
                <c:pt idx="1">
                  <c:v>рекламные щиты на улице</c:v>
                </c:pt>
                <c:pt idx="2">
                  <c:v>в магазинах</c:v>
                </c:pt>
                <c:pt idx="3">
                  <c:v>на остановках общ. транспорта</c:v>
                </c:pt>
                <c:pt idx="4">
                  <c:v>на телевидении</c:v>
                </c:pt>
                <c:pt idx="5">
                  <c:v>на радио</c:v>
                </c:pt>
                <c:pt idx="6">
                  <c:v>в других местах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25.646794150731154</c:v>
                </c:pt>
                <c:pt idx="1">
                  <c:v>22.834645669291337</c:v>
                </c:pt>
                <c:pt idx="2">
                  <c:v>17.660292463442072</c:v>
                </c:pt>
                <c:pt idx="3">
                  <c:v>16.197975253093368</c:v>
                </c:pt>
                <c:pt idx="4">
                  <c:v>10.686164229471316</c:v>
                </c:pt>
                <c:pt idx="5">
                  <c:v>2.6996625421822271</c:v>
                </c:pt>
                <c:pt idx="6">
                  <c:v>1.4739229024943308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в газетах / журналах</c:v>
                </c:pt>
                <c:pt idx="1">
                  <c:v>рекламные щиты на улице</c:v>
                </c:pt>
                <c:pt idx="2">
                  <c:v>в магазинах</c:v>
                </c:pt>
                <c:pt idx="3">
                  <c:v>на остановках общ. транспорта</c:v>
                </c:pt>
                <c:pt idx="4">
                  <c:v>на телевидении</c:v>
                </c:pt>
                <c:pt idx="5">
                  <c:v>на радио</c:v>
                </c:pt>
                <c:pt idx="6">
                  <c:v>в других местах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>
                  <c:v>69.42771084337349</c:v>
                </c:pt>
                <c:pt idx="1">
                  <c:v>2.5602409638554211</c:v>
                </c:pt>
                <c:pt idx="2">
                  <c:v>3.7650602409638556</c:v>
                </c:pt>
                <c:pt idx="3">
                  <c:v>7.8313253012048198</c:v>
                </c:pt>
                <c:pt idx="4">
                  <c:v>8.1325301204819276</c:v>
                </c:pt>
                <c:pt idx="5">
                  <c:v>7.9819277108433742</c:v>
                </c:pt>
                <c:pt idx="6">
                  <c:v>7.2289156626506017</c:v>
                </c:pt>
              </c:numCache>
            </c:numRef>
          </c:val>
        </c:ser>
        <c:dLbls/>
        <c:gapWidth val="70"/>
        <c:axId val="107040768"/>
        <c:axId val="107042304"/>
      </c:barChart>
      <c:catAx>
        <c:axId val="107040768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07042304"/>
        <c:crosses val="autoZero"/>
        <c:auto val="1"/>
        <c:lblAlgn val="ctr"/>
        <c:lblOffset val="100"/>
      </c:catAx>
      <c:valAx>
        <c:axId val="107042304"/>
        <c:scaling>
          <c:orientation val="minMax"/>
          <c:max val="50"/>
        </c:scaling>
        <c:delete val="1"/>
        <c:axPos val="b"/>
        <c:numFmt formatCode="0.0" sourceLinked="1"/>
        <c:tickLblPos val="none"/>
        <c:crossAx val="107040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633064721437585"/>
          <c:y val="0.15069098379013976"/>
          <c:w val="0.17049046623183656"/>
          <c:h val="0.12000790895601783"/>
        </c:manualLayout>
      </c:layout>
      <c:spPr>
        <a:ln>
          <a:solidFill>
            <a:srgbClr val="0070C0"/>
          </a:solidFill>
        </a:ln>
      </c:spPr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 b="1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РФ,2009</c:v>
                </c:pt>
                <c:pt idx="1">
                  <c:v>в среднем</c:v>
                </c:pt>
                <c:pt idx="2">
                  <c:v>65-72 года</c:v>
                </c:pt>
                <c:pt idx="3">
                  <c:v>45-64 года</c:v>
                </c:pt>
                <c:pt idx="4">
                  <c:v>25 -44 лет</c:v>
                </c:pt>
                <c:pt idx="5">
                  <c:v>19-24 года</c:v>
                </c:pt>
                <c:pt idx="6">
                  <c:v>13-18 лет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60.2</c:v>
                </c:pt>
                <c:pt idx="1">
                  <c:v>41.5</c:v>
                </c:pt>
                <c:pt idx="2" formatCode="0.0">
                  <c:v>29.411764705882351</c:v>
                </c:pt>
                <c:pt idx="3" formatCode="0.0">
                  <c:v>35.294117647058876</c:v>
                </c:pt>
                <c:pt idx="4" formatCode="0.0">
                  <c:v>39.583333333333336</c:v>
                </c:pt>
                <c:pt idx="5" formatCode="0.0">
                  <c:v>54.838709677419345</c:v>
                </c:pt>
                <c:pt idx="6" formatCode="0.0">
                  <c:v>48.571428571428534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РФ,2009</c:v>
                </c:pt>
                <c:pt idx="1">
                  <c:v>в среднем</c:v>
                </c:pt>
                <c:pt idx="2">
                  <c:v>65-72 года</c:v>
                </c:pt>
                <c:pt idx="3">
                  <c:v>45-64 года</c:v>
                </c:pt>
                <c:pt idx="4">
                  <c:v>25 -44 лет</c:v>
                </c:pt>
                <c:pt idx="5">
                  <c:v>19-24 года</c:v>
                </c:pt>
                <c:pt idx="6">
                  <c:v>13-18 лет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21.7</c:v>
                </c:pt>
                <c:pt idx="1">
                  <c:v>19.399999999999999</c:v>
                </c:pt>
                <c:pt idx="2" formatCode="0.0">
                  <c:v>4.166666666666667</c:v>
                </c:pt>
                <c:pt idx="3" formatCode="0.0">
                  <c:v>11.023622047244094</c:v>
                </c:pt>
                <c:pt idx="4" formatCode="0.0">
                  <c:v>17.39130434782609</c:v>
                </c:pt>
                <c:pt idx="5" formatCode="0.0">
                  <c:v>18.965517241379267</c:v>
                </c:pt>
                <c:pt idx="6" formatCode="0.0">
                  <c:v>45.652173913043477</c:v>
                </c:pt>
              </c:numCache>
            </c:numRef>
          </c:val>
        </c:ser>
        <c:dLbls/>
        <c:axId val="106211200"/>
        <c:axId val="106212736"/>
      </c:barChart>
      <c:catAx>
        <c:axId val="106211200"/>
        <c:scaling>
          <c:orientation val="minMax"/>
        </c:scaling>
        <c:axPos val="l"/>
        <c:tickLblPos val="nextTo"/>
        <c:crossAx val="106212736"/>
        <c:crosses val="autoZero"/>
        <c:auto val="1"/>
        <c:lblAlgn val="ctr"/>
        <c:lblOffset val="100"/>
      </c:catAx>
      <c:valAx>
        <c:axId val="106212736"/>
        <c:scaling>
          <c:orientation val="minMax"/>
        </c:scaling>
        <c:delete val="1"/>
        <c:axPos val="b"/>
        <c:numFmt formatCode="General" sourceLinked="1"/>
        <c:tickLblPos val="none"/>
        <c:crossAx val="1062112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913264601614962"/>
          <c:y val="2.3798217560937088E-2"/>
          <c:w val="0.19070465749368537"/>
          <c:h val="0.13202467992548625"/>
        </c:manualLayout>
      </c:layout>
      <c:spPr>
        <a:ln>
          <a:solidFill>
            <a:schemeClr val="accent1"/>
          </a:solidFill>
        </a:ln>
      </c:spPr>
    </c:legend>
    <c:plotVisOnly val="1"/>
    <c:dispBlanksAs val="gap"/>
  </c:chart>
  <c:txPr>
    <a:bodyPr/>
    <a:lstStyle/>
    <a:p>
      <a:pPr>
        <a:defRPr sz="1900" b="1" i="0" baseline="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autoTitleDeleted val="1"/>
    <c:plotArea>
      <c:layout>
        <c:manualLayout>
          <c:layoutTarget val="inner"/>
          <c:xMode val="edge"/>
          <c:yMode val="edge"/>
          <c:x val="0.4378955578665874"/>
          <c:y val="0.16539123684988649"/>
          <c:w val="0.51684494626851041"/>
          <c:h val="0.8066722863814868"/>
        </c:manualLayout>
      </c:layout>
      <c:barChart>
        <c:barDir val="bar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муж</c:v>
                </c:pt>
              </c:strCache>
            </c:strRef>
          </c:tx>
          <c:dLbls>
            <c:showVal val="1"/>
          </c:dLbls>
          <c:cat>
            <c:strRef>
              <c:f>Лист1!$B$1:$E$1</c:f>
              <c:strCache>
                <c:ptCount val="4"/>
                <c:pt idx="0">
                  <c:v>19-24 года</c:v>
                </c:pt>
                <c:pt idx="1">
                  <c:v>25-44 лет</c:v>
                </c:pt>
                <c:pt idx="2">
                  <c:v>45-64 года</c:v>
                </c:pt>
                <c:pt idx="3">
                  <c:v>все возраста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30</c:v>
                </c:pt>
                <c:pt idx="1">
                  <c:v>61</c:v>
                </c:pt>
                <c:pt idx="2">
                  <c:v>66.2</c:v>
                </c:pt>
                <c:pt idx="3">
                  <c:v>59.70000000000001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жен</c:v>
                </c:pt>
              </c:strCache>
            </c:strRef>
          </c:tx>
          <c:dLbls>
            <c:showVal val="1"/>
          </c:dLbls>
          <c:cat>
            <c:strRef>
              <c:f>Лист1!$B$1:$E$1</c:f>
              <c:strCache>
                <c:ptCount val="4"/>
                <c:pt idx="0">
                  <c:v>19-24 года</c:v>
                </c:pt>
                <c:pt idx="1">
                  <c:v>25-44 лет</c:v>
                </c:pt>
                <c:pt idx="2">
                  <c:v>45-64 года</c:v>
                </c:pt>
                <c:pt idx="3">
                  <c:v>все возраста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15</c:v>
                </c:pt>
                <c:pt idx="1">
                  <c:v>39.700000000000003</c:v>
                </c:pt>
                <c:pt idx="2">
                  <c:v>62.1</c:v>
                </c:pt>
                <c:pt idx="3">
                  <c:v>42.4</c:v>
                </c:pt>
              </c:numCache>
            </c:numRef>
          </c:val>
        </c:ser>
        <c:dLbls/>
        <c:axId val="106329216"/>
        <c:axId val="106330752"/>
      </c:barChart>
      <c:catAx>
        <c:axId val="106329216"/>
        <c:scaling>
          <c:orientation val="minMax"/>
        </c:scaling>
        <c:axPos val="l"/>
        <c:tickLblPos val="nextTo"/>
        <c:crossAx val="106330752"/>
        <c:crosses val="autoZero"/>
        <c:auto val="1"/>
        <c:lblAlgn val="ctr"/>
        <c:lblOffset val="100"/>
      </c:catAx>
      <c:valAx>
        <c:axId val="106330752"/>
        <c:scaling>
          <c:orientation val="minMax"/>
        </c:scaling>
        <c:delete val="1"/>
        <c:axPos val="b"/>
        <c:numFmt formatCode="General" sourceLinked="1"/>
        <c:tickLblPos val="none"/>
        <c:crossAx val="106329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203610161937304"/>
          <c:y val="0.84838179442505368"/>
          <c:w val="0.24625315703461595"/>
          <c:h val="0.13477305927124469"/>
        </c:manualLayout>
      </c:layout>
      <c:spPr>
        <a:ln>
          <a:solidFill>
            <a:srgbClr val="0070C0"/>
          </a:solidFill>
        </a:ln>
      </c:spPr>
    </c:legend>
    <c:plotVisOnly val="1"/>
    <c:dispBlanksAs val="gap"/>
  </c:chart>
  <c:txPr>
    <a:bodyPr/>
    <a:lstStyle/>
    <a:p>
      <a:pPr>
        <a:defRPr sz="2000" b="1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36630999083121063"/>
          <c:y val="0"/>
          <c:w val="0.61899413652398028"/>
          <c:h val="0.96895965288137631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</c:v>
                </c:pt>
              </c:strCache>
            </c:strRef>
          </c:tx>
          <c:dLbls>
            <c:txPr>
              <a:bodyPr/>
              <a:lstStyle/>
              <a:p>
                <a:pPr>
                  <a:defRPr sz="1900" b="1" i="0" baseline="0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13 -18 лет </c:v>
                </c:pt>
                <c:pt idx="1">
                  <c:v>19 - 24 года</c:v>
                </c:pt>
                <c:pt idx="2">
                  <c:v>25 - 44 года</c:v>
                </c:pt>
                <c:pt idx="3">
                  <c:v>45 -64 года</c:v>
                </c:pt>
                <c:pt idx="4">
                  <c:v>65 -72 года</c:v>
                </c:pt>
                <c:pt idx="5">
                  <c:v>все возраста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31.6</c:v>
                </c:pt>
                <c:pt idx="1">
                  <c:v>40</c:v>
                </c:pt>
                <c:pt idx="2">
                  <c:v>56.8</c:v>
                </c:pt>
                <c:pt idx="3">
                  <c:v>68.400000000000006</c:v>
                </c:pt>
                <c:pt idx="4">
                  <c:v>66.7</c:v>
                </c:pt>
                <c:pt idx="5">
                  <c:v>52.7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</c:v>
                </c:pt>
              </c:strCache>
            </c:strRef>
          </c:tx>
          <c:dLbls>
            <c:txPr>
              <a:bodyPr/>
              <a:lstStyle/>
              <a:p>
                <a:pPr>
                  <a:defRPr sz="1900" b="1" i="0" baseline="0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13 -18 лет </c:v>
                </c:pt>
                <c:pt idx="1">
                  <c:v>19 - 24 года</c:v>
                </c:pt>
                <c:pt idx="2">
                  <c:v>25 - 44 года</c:v>
                </c:pt>
                <c:pt idx="3">
                  <c:v>45 -64 года</c:v>
                </c:pt>
                <c:pt idx="4">
                  <c:v>65 -72 года</c:v>
                </c:pt>
                <c:pt idx="5">
                  <c:v>все возраста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45</c:v>
                </c:pt>
                <c:pt idx="1">
                  <c:v>71.400000000000006</c:v>
                </c:pt>
                <c:pt idx="2">
                  <c:v>53.3</c:v>
                </c:pt>
                <c:pt idx="3">
                  <c:v>58.3</c:v>
                </c:pt>
                <c:pt idx="4">
                  <c:v>50</c:v>
                </c:pt>
                <c:pt idx="5">
                  <c:v>55.6</c:v>
                </c:pt>
              </c:numCache>
            </c:numRef>
          </c:val>
        </c:ser>
        <c:dLbls/>
        <c:axId val="105045376"/>
        <c:axId val="105047168"/>
      </c:barChart>
      <c:catAx>
        <c:axId val="105045376"/>
        <c:scaling>
          <c:orientation val="minMax"/>
        </c:scaling>
        <c:axPos val="l"/>
        <c:tickLblPos val="nextTo"/>
        <c:txPr>
          <a:bodyPr/>
          <a:lstStyle/>
          <a:p>
            <a:pPr>
              <a:defRPr sz="1900" b="1" i="0" baseline="0"/>
            </a:pPr>
            <a:endParaRPr lang="ru-RU"/>
          </a:p>
        </c:txPr>
        <c:crossAx val="105047168"/>
        <c:crosses val="autoZero"/>
        <c:auto val="1"/>
        <c:lblAlgn val="ctr"/>
        <c:lblOffset val="100"/>
      </c:catAx>
      <c:valAx>
        <c:axId val="105047168"/>
        <c:scaling>
          <c:orientation val="minMax"/>
        </c:scaling>
        <c:delete val="1"/>
        <c:axPos val="b"/>
        <c:numFmt formatCode="General" sourceLinked="1"/>
        <c:tickLblPos val="none"/>
        <c:crossAx val="1050453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3720463156824823"/>
          <c:y val="0.82110779287581803"/>
          <c:w val="0.21821547070767131"/>
          <c:h val="0.15857001040441571"/>
        </c:manualLayout>
      </c:layout>
      <c:spPr>
        <a:ln>
          <a:solidFill>
            <a:srgbClr val="4F81BD"/>
          </a:solidFill>
        </a:ln>
      </c:spPr>
      <c:txPr>
        <a:bodyPr/>
        <a:lstStyle/>
        <a:p>
          <a:pPr>
            <a:defRPr sz="1900" b="1" i="0" baseline="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autoTitleDeleted val="1"/>
    <c:plotArea>
      <c:layout>
        <c:manualLayout>
          <c:layoutTarget val="inner"/>
          <c:xMode val="edge"/>
          <c:yMode val="edge"/>
          <c:x val="0.2293762758821814"/>
          <c:y val="2.7698963618591071E-2"/>
          <c:w val="0.6993544036162147"/>
          <c:h val="0.91438502154253687"/>
        </c:manualLayout>
      </c:layout>
      <c:barChart>
        <c:barDir val="bar"/>
        <c:grouping val="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курил/а раньше, но бросил/а</c:v>
                </c:pt>
              </c:strCache>
            </c:strRef>
          </c:tx>
          <c:dLbls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Val val="1"/>
          </c:dLbls>
          <c:cat>
            <c:strRef>
              <c:f>Лист1!$B$1:$K$1</c:f>
              <c:strCache>
                <c:ptCount val="10"/>
                <c:pt idx="0">
                  <c:v>19-24 года, муж</c:v>
                </c:pt>
                <c:pt idx="1">
                  <c:v>25-44 лет, муж</c:v>
                </c:pt>
                <c:pt idx="2">
                  <c:v>45-64 года, муж</c:v>
                </c:pt>
                <c:pt idx="3">
                  <c:v>муж</c:v>
                </c:pt>
                <c:pt idx="4">
                  <c:v>РФ, муж</c:v>
                </c:pt>
                <c:pt idx="5">
                  <c:v>19-24 года, жен</c:v>
                </c:pt>
                <c:pt idx="6">
                  <c:v>25-44 года, жен</c:v>
                </c:pt>
                <c:pt idx="7">
                  <c:v>45-64 года, жен</c:v>
                </c:pt>
                <c:pt idx="8">
                  <c:v>жен</c:v>
                </c:pt>
                <c:pt idx="9">
                  <c:v>РФ, жен</c:v>
                </c:pt>
              </c:strCache>
            </c:strRef>
          </c:cat>
          <c:val>
            <c:numRef>
              <c:f>Лист1!$B$2:$K$2</c:f>
              <c:numCache>
                <c:formatCode>General</c:formatCode>
                <c:ptCount val="10"/>
                <c:pt idx="0">
                  <c:v>11.3</c:v>
                </c:pt>
                <c:pt idx="1">
                  <c:v>18.5</c:v>
                </c:pt>
                <c:pt idx="2">
                  <c:v>23.8</c:v>
                </c:pt>
                <c:pt idx="3">
                  <c:v>19</c:v>
                </c:pt>
                <c:pt idx="4">
                  <c:v>18.100000000000001</c:v>
                </c:pt>
                <c:pt idx="5">
                  <c:v>8.9</c:v>
                </c:pt>
                <c:pt idx="6">
                  <c:v>11.9</c:v>
                </c:pt>
                <c:pt idx="7">
                  <c:v>6.3</c:v>
                </c:pt>
                <c:pt idx="8">
                  <c:v>9.4</c:v>
                </c:pt>
                <c:pt idx="9">
                  <c:v>10.200000000000001</c:v>
                </c:pt>
              </c:numCache>
            </c:numRef>
          </c:val>
        </c:ser>
        <c:dLbls/>
        <c:gapWidth val="70"/>
        <c:overlap val="100"/>
        <c:axId val="105087744"/>
        <c:axId val="105089280"/>
      </c:barChart>
      <c:catAx>
        <c:axId val="105087744"/>
        <c:scaling>
          <c:orientation val="minMax"/>
        </c:scaling>
        <c:axPos val="l"/>
        <c:tickLblPos val="nextTo"/>
        <c:crossAx val="105089280"/>
        <c:crosses val="autoZero"/>
        <c:auto val="1"/>
        <c:lblAlgn val="ctr"/>
        <c:lblOffset val="100"/>
      </c:catAx>
      <c:valAx>
        <c:axId val="105089280"/>
        <c:scaling>
          <c:orientation val="minMax"/>
        </c:scaling>
        <c:delete val="1"/>
        <c:axPos val="b"/>
        <c:numFmt formatCode="General" sourceLinked="1"/>
        <c:tickLblPos val="none"/>
        <c:crossAx val="105087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124342425509563"/>
          <c:y val="3.8558407868617951E-2"/>
          <c:w val="0.38129431431180155"/>
          <c:h val="0.17752315488438691"/>
        </c:manualLayout>
      </c:layout>
      <c:spPr>
        <a:ln>
          <a:solidFill>
            <a:srgbClr val="4F81BD"/>
          </a:solidFill>
        </a:ln>
      </c:spPr>
    </c:legend>
    <c:plotVisOnly val="1"/>
    <c:dispBlanksAs val="gap"/>
  </c:chart>
  <c:txPr>
    <a:bodyPr/>
    <a:lstStyle/>
    <a:p>
      <a:pPr>
        <a:defRPr sz="1800" b="1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autoTitleDeleted val="1"/>
    <c:plotArea>
      <c:layout>
        <c:manualLayout>
          <c:layoutTarget val="inner"/>
          <c:xMode val="edge"/>
          <c:yMode val="edge"/>
          <c:x val="0.2293762758821814"/>
          <c:y val="2.7698963618591081E-2"/>
          <c:w val="0.6993544036162147"/>
          <c:h val="0.91438502154253687"/>
        </c:manualLayout>
      </c:layout>
      <c:barChart>
        <c:barDir val="bar"/>
        <c:grouping val="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курил/а раньше, но бросил/а</c:v>
                </c:pt>
              </c:strCache>
            </c:strRef>
          </c:tx>
          <c:dLbls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Val val="1"/>
          </c:dLbls>
          <c:cat>
            <c:strRef>
              <c:f>Лист1!$B$1:$O$1</c:f>
              <c:strCache>
                <c:ptCount val="14"/>
                <c:pt idx="0">
                  <c:v>13-18 муж</c:v>
                </c:pt>
                <c:pt idx="1">
                  <c:v>19-24 года, муж</c:v>
                </c:pt>
                <c:pt idx="2">
                  <c:v>25-44 лет, муж</c:v>
                </c:pt>
                <c:pt idx="3">
                  <c:v>45-64 года, муж</c:v>
                </c:pt>
                <c:pt idx="4">
                  <c:v>65-72</c:v>
                </c:pt>
                <c:pt idx="5">
                  <c:v>муж</c:v>
                </c:pt>
                <c:pt idx="6">
                  <c:v>РФ, муж</c:v>
                </c:pt>
                <c:pt idx="7">
                  <c:v>13-18 жен</c:v>
                </c:pt>
                <c:pt idx="8">
                  <c:v>19-24 года, жен</c:v>
                </c:pt>
                <c:pt idx="9">
                  <c:v>25-44 года, жен</c:v>
                </c:pt>
                <c:pt idx="10">
                  <c:v>45-64 года, жен</c:v>
                </c:pt>
                <c:pt idx="11">
                  <c:v>65-72жен</c:v>
                </c:pt>
                <c:pt idx="12">
                  <c:v>жен</c:v>
                </c:pt>
                <c:pt idx="13">
                  <c:v>РФ, жен</c:v>
                </c:pt>
              </c:strCache>
            </c:strRef>
          </c:cat>
          <c:val>
            <c:numRef>
              <c:f>Лист1!$B$2:$O$2</c:f>
              <c:numCache>
                <c:formatCode>0.0</c:formatCode>
                <c:ptCount val="14"/>
                <c:pt idx="0">
                  <c:v>11.428571428571416</c:v>
                </c:pt>
                <c:pt idx="1">
                  <c:v>6.4516129032258096</c:v>
                </c:pt>
                <c:pt idx="2">
                  <c:v>30.20833333333329</c:v>
                </c:pt>
                <c:pt idx="3">
                  <c:v>29.411764705882351</c:v>
                </c:pt>
                <c:pt idx="4">
                  <c:v>35.294117647058876</c:v>
                </c:pt>
                <c:pt idx="5">
                  <c:v>22.6</c:v>
                </c:pt>
                <c:pt idx="6" formatCode="General">
                  <c:v>18.100000000000001</c:v>
                </c:pt>
                <c:pt idx="7">
                  <c:v>15.217391304347817</c:v>
                </c:pt>
                <c:pt idx="8">
                  <c:v>15.517241379310345</c:v>
                </c:pt>
                <c:pt idx="9">
                  <c:v>20.652173913043491</c:v>
                </c:pt>
                <c:pt idx="10">
                  <c:v>8.6614173228346463</c:v>
                </c:pt>
                <c:pt idx="11">
                  <c:v>8.3333333333333357</c:v>
                </c:pt>
                <c:pt idx="12" formatCode="General">
                  <c:v>13.7</c:v>
                </c:pt>
                <c:pt idx="13" formatCode="General">
                  <c:v>10.200000000000001</c:v>
                </c:pt>
              </c:numCache>
            </c:numRef>
          </c:val>
        </c:ser>
        <c:dLbls/>
        <c:gapWidth val="70"/>
        <c:overlap val="100"/>
        <c:axId val="105105280"/>
        <c:axId val="105106816"/>
      </c:barChart>
      <c:catAx>
        <c:axId val="105105280"/>
        <c:scaling>
          <c:orientation val="minMax"/>
        </c:scaling>
        <c:axPos val="l"/>
        <c:tickLblPos val="nextTo"/>
        <c:crossAx val="105106816"/>
        <c:crosses val="autoZero"/>
        <c:auto val="1"/>
        <c:lblAlgn val="ctr"/>
        <c:lblOffset val="100"/>
      </c:catAx>
      <c:valAx>
        <c:axId val="105106816"/>
        <c:scaling>
          <c:orientation val="minMax"/>
        </c:scaling>
        <c:delete val="1"/>
        <c:axPos val="b"/>
        <c:numFmt formatCode="0.0" sourceLinked="1"/>
        <c:tickLblPos val="none"/>
        <c:crossAx val="105105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124342425509563"/>
          <c:y val="3.8558407868617951E-2"/>
          <c:w val="0.38129431431180166"/>
          <c:h val="0.17752315488438691"/>
        </c:manualLayout>
      </c:layout>
      <c:spPr>
        <a:ln>
          <a:solidFill>
            <a:srgbClr val="4F81BD"/>
          </a:solidFill>
        </a:ln>
      </c:spPr>
    </c:legend>
    <c:plotVisOnly val="1"/>
    <c:dispBlanksAs val="gap"/>
  </c:chart>
  <c:txPr>
    <a:bodyPr/>
    <a:lstStyle/>
    <a:p>
      <a:pPr>
        <a:defRPr sz="1800" b="1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0.31274726596675456"/>
          <c:y val="0.24610387260347963"/>
          <c:w val="0.42066404199475138"/>
          <c:h val="0.511077409050528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-0.19554890065280414"/>
                  <c:y val="-0.12518361046770968"/>
                </c:manualLayout>
              </c:layout>
              <c:showVal val="1"/>
              <c:showCatName val="1"/>
            </c:dLbl>
            <c:dLbl>
              <c:idx val="1"/>
              <c:layout>
                <c:manualLayout>
                  <c:x val="-1.1770113011749121E-2"/>
                  <c:y val="-0.22836134782751066"/>
                </c:manualLayout>
              </c:layout>
              <c:showVal val="1"/>
              <c:showCatName val="1"/>
            </c:dLbl>
            <c:dLbl>
              <c:idx val="2"/>
              <c:layout>
                <c:manualLayout>
                  <c:x val="5.313167828513303E-2"/>
                  <c:y val="-1.0465174152567451E-2"/>
                </c:manualLayout>
              </c:layout>
              <c:showVal val="1"/>
              <c:showCatName val="1"/>
            </c:dLbl>
            <c:dLbl>
              <c:idx val="3"/>
              <c:layout>
                <c:manualLayout>
                  <c:x val="1.1027394383941319E-2"/>
                  <c:y val="6.3673352693201957E-2"/>
                </c:manualLayout>
              </c:layout>
              <c:showVal val="1"/>
              <c:showCatName val="1"/>
            </c:dLbl>
            <c:dLbl>
              <c:idx val="4"/>
              <c:layout>
                <c:manualLayout>
                  <c:x val="1.181463254593176E-2"/>
                  <c:y val="0.47305482393327364"/>
                </c:manualLayout>
              </c:layout>
              <c:showVal val="1"/>
              <c:showCatName val="1"/>
            </c:dLbl>
            <c:showVal val="1"/>
            <c:showCatName val="1"/>
            <c:showLeaderLines val="1"/>
          </c:dLbls>
          <c:cat>
            <c:strRef>
              <c:f>Лист1!$A$2:$A$6</c:f>
              <c:strCache>
                <c:ptCount val="5"/>
                <c:pt idx="0">
                  <c:v>брошу курить в след.месяце</c:v>
                </c:pt>
                <c:pt idx="1">
                  <c:v>брошу курить в течение года</c:v>
                </c:pt>
                <c:pt idx="2">
                  <c:v>брошу курить, но не в течение года</c:v>
                </c:pt>
                <c:pt idx="3">
                  <c:v>не брошу курить</c:v>
                </c:pt>
                <c:pt idx="4">
                  <c:v>не знаю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9.4</c:v>
                </c:pt>
                <c:pt idx="1">
                  <c:v>13.6</c:v>
                </c:pt>
                <c:pt idx="2">
                  <c:v>19.3</c:v>
                </c:pt>
                <c:pt idx="3">
                  <c:v>15.9</c:v>
                </c:pt>
                <c:pt idx="4">
                  <c:v>41.5</c:v>
                </c:pt>
              </c:numCache>
            </c:numRef>
          </c:val>
        </c:ser>
        <c:dLbls/>
      </c:pie3DChart>
    </c:plotArea>
    <c:plotVisOnly val="1"/>
    <c:dispBlanksAs val="zero"/>
  </c:chart>
  <c:spPr>
    <a:ln>
      <a:solidFill>
        <a:srgbClr val="4F81BD"/>
      </a:solidFill>
    </a:ln>
  </c:spPr>
  <c:txPr>
    <a:bodyPr/>
    <a:lstStyle/>
    <a:p>
      <a:pPr>
        <a:defRPr sz="1800" b="1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title>
      <c:tx>
        <c:rich>
          <a:bodyPr/>
          <a:lstStyle/>
          <a:p>
            <a:pPr>
              <a:defRPr sz="2100">
                <a:solidFill>
                  <a:srgbClr val="C00000"/>
                </a:solidFill>
              </a:defRPr>
            </a:pPr>
            <a:r>
              <a:rPr lang="ru-RU" sz="2100" dirty="0" smtClean="0">
                <a:solidFill>
                  <a:srgbClr val="C00000"/>
                </a:solidFill>
              </a:rPr>
              <a:t>Доля курильщиков, пытавшихся</a:t>
            </a:r>
            <a:r>
              <a:rPr lang="ru-RU" sz="2100" baseline="0" dirty="0" smtClean="0">
                <a:solidFill>
                  <a:srgbClr val="C00000"/>
                </a:solidFill>
              </a:rPr>
              <a:t> бросить курить в течение года, 2015</a:t>
            </a:r>
            <a:endParaRPr lang="ru-RU" sz="2100" dirty="0">
              <a:solidFill>
                <a:srgbClr val="C00000"/>
              </a:solidFill>
            </a:endParaRPr>
          </a:p>
        </c:rich>
      </c:tx>
      <c:layout>
        <c:manualLayout>
          <c:xMode val="edge"/>
          <c:yMode val="edge"/>
          <c:x val="0.14042607174103244"/>
          <c:y val="0"/>
        </c:manualLayout>
      </c:layout>
    </c:title>
    <c:plotArea>
      <c:layout>
        <c:manualLayout>
          <c:layoutTarget val="inner"/>
          <c:xMode val="edge"/>
          <c:yMode val="edge"/>
          <c:x val="0.32654877515310665"/>
          <c:y val="0.23474745778001788"/>
          <c:w val="0.65676618547681542"/>
          <c:h val="0.75450693841746219"/>
        </c:manualLayout>
      </c:layout>
      <c:barChart>
        <c:barDir val="bar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муж</c:v>
                </c:pt>
              </c:strCache>
            </c:strRef>
          </c:tx>
          <c:dLbls>
            <c:showVal val="1"/>
          </c:dLbls>
          <c:cat>
            <c:strRef>
              <c:f>Лист1!$B$1:$G$1</c:f>
              <c:strCache>
                <c:ptCount val="6"/>
                <c:pt idx="0">
                  <c:v>13-18 лет</c:v>
                </c:pt>
                <c:pt idx="1">
                  <c:v>19-24 года</c:v>
                </c:pt>
                <c:pt idx="2">
                  <c:v>25-44 лет</c:v>
                </c:pt>
                <c:pt idx="3">
                  <c:v>45-64 года</c:v>
                </c:pt>
                <c:pt idx="4">
                  <c:v>65-72 года</c:v>
                </c:pt>
                <c:pt idx="5">
                  <c:v>все возраста</c:v>
                </c:pt>
              </c:strCache>
            </c:strRef>
          </c:cat>
          <c:val>
            <c:numRef>
              <c:f>Лист1!$B$2:$G$2</c:f>
              <c:numCache>
                <c:formatCode>General</c:formatCode>
                <c:ptCount val="6"/>
                <c:pt idx="0">
                  <c:v>45</c:v>
                </c:pt>
                <c:pt idx="1">
                  <c:v>46.7</c:v>
                </c:pt>
                <c:pt idx="2">
                  <c:v>26.3</c:v>
                </c:pt>
                <c:pt idx="3">
                  <c:v>15.8</c:v>
                </c:pt>
                <c:pt idx="4">
                  <c:v>40</c:v>
                </c:pt>
                <c:pt idx="5" formatCode="0.0">
                  <c:v>34.760000000000012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жен</c:v>
                </c:pt>
              </c:strCache>
            </c:strRef>
          </c:tx>
          <c:dLbls>
            <c:showVal val="1"/>
          </c:dLbls>
          <c:cat>
            <c:strRef>
              <c:f>Лист1!$B$1:$G$1</c:f>
              <c:strCache>
                <c:ptCount val="6"/>
                <c:pt idx="0">
                  <c:v>13-18 лет</c:v>
                </c:pt>
                <c:pt idx="1">
                  <c:v>19-24 года</c:v>
                </c:pt>
                <c:pt idx="2">
                  <c:v>25-44 лет</c:v>
                </c:pt>
                <c:pt idx="3">
                  <c:v>45-64 года</c:v>
                </c:pt>
                <c:pt idx="4">
                  <c:v>65-72 года</c:v>
                </c:pt>
                <c:pt idx="5">
                  <c:v>все возраста</c:v>
                </c:pt>
              </c:strCache>
            </c:strRef>
          </c:cat>
          <c:val>
            <c:numRef>
              <c:f>Лист1!$B$3:$G$3</c:f>
              <c:numCache>
                <c:formatCode>General</c:formatCode>
                <c:ptCount val="6"/>
                <c:pt idx="0">
                  <c:v>71.400000000000006</c:v>
                </c:pt>
                <c:pt idx="1">
                  <c:v>38.5</c:v>
                </c:pt>
                <c:pt idx="2">
                  <c:v>33.300000000000004</c:v>
                </c:pt>
                <c:pt idx="3">
                  <c:v>36.4</c:v>
                </c:pt>
                <c:pt idx="4">
                  <c:v>100</c:v>
                </c:pt>
                <c:pt idx="5" formatCode="0.0">
                  <c:v>55.92</c:v>
                </c:pt>
              </c:numCache>
            </c:numRef>
          </c:val>
        </c:ser>
        <c:dLbls/>
        <c:gapWidth val="70"/>
        <c:axId val="105408768"/>
        <c:axId val="105414656"/>
      </c:barChart>
      <c:catAx>
        <c:axId val="105408768"/>
        <c:scaling>
          <c:orientation val="minMax"/>
        </c:scaling>
        <c:axPos val="l"/>
        <c:tickLblPos val="nextTo"/>
        <c:crossAx val="105414656"/>
        <c:crosses val="autoZero"/>
        <c:auto val="1"/>
        <c:lblAlgn val="ctr"/>
        <c:lblOffset val="100"/>
      </c:catAx>
      <c:valAx>
        <c:axId val="105414656"/>
        <c:scaling>
          <c:orientation val="minMax"/>
        </c:scaling>
        <c:delete val="1"/>
        <c:axPos val="b"/>
        <c:numFmt formatCode="General" sourceLinked="1"/>
        <c:tickLblPos val="none"/>
        <c:crossAx val="105408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394728036187571"/>
          <c:y val="0.52822614511830979"/>
          <c:w val="0.23487385073357067"/>
          <c:h val="0.12951889832638691"/>
        </c:manualLayout>
      </c:layout>
      <c:spPr>
        <a:ln>
          <a:solidFill>
            <a:srgbClr val="0070C0"/>
          </a:solidFill>
        </a:ln>
      </c:spPr>
    </c:legend>
    <c:plotVisOnly val="1"/>
    <c:dispBlanksAs val="gap"/>
  </c:chart>
  <c:txPr>
    <a:bodyPr/>
    <a:lstStyle/>
    <a:p>
      <a:pPr>
        <a:defRPr sz="2000" b="1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title>
      <c:tx>
        <c:rich>
          <a:bodyPr/>
          <a:lstStyle/>
          <a:p>
            <a:pPr>
              <a:defRPr sz="2100">
                <a:solidFill>
                  <a:srgbClr val="C00000"/>
                </a:solidFill>
              </a:defRPr>
            </a:pPr>
            <a:r>
              <a:rPr lang="ru-RU" sz="2100" dirty="0" smtClean="0">
                <a:solidFill>
                  <a:srgbClr val="C00000"/>
                </a:solidFill>
              </a:rPr>
              <a:t>Доля курильщиков, пытавшихся</a:t>
            </a:r>
            <a:r>
              <a:rPr lang="ru-RU" sz="2100" baseline="0" dirty="0" smtClean="0">
                <a:solidFill>
                  <a:srgbClr val="C00000"/>
                </a:solidFill>
              </a:rPr>
              <a:t> бросить курить в течение года, 2013</a:t>
            </a:r>
            <a:endParaRPr lang="ru-RU" sz="2100" dirty="0">
              <a:solidFill>
                <a:srgbClr val="C00000"/>
              </a:solidFill>
            </a:endParaRPr>
          </a:p>
        </c:rich>
      </c:tx>
      <c:layout>
        <c:manualLayout>
          <c:xMode val="edge"/>
          <c:yMode val="edge"/>
          <c:x val="0.12367132174515962"/>
          <c:y val="0"/>
        </c:manualLayout>
      </c:layout>
    </c:title>
    <c:plotArea>
      <c:layout>
        <c:manualLayout>
          <c:layoutTarget val="inner"/>
          <c:xMode val="edge"/>
          <c:yMode val="edge"/>
          <c:x val="0.32099316594859684"/>
          <c:y val="0.23474752500644794"/>
          <c:w val="0.34843287277769608"/>
          <c:h val="0.71697640829443365"/>
        </c:manualLayout>
      </c:layout>
      <c:barChart>
        <c:barDir val="bar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муж</c:v>
                </c:pt>
              </c:strCache>
            </c:strRef>
          </c:tx>
          <c:dLbls>
            <c:showVal val="1"/>
          </c:dLbls>
          <c:cat>
            <c:strRef>
              <c:f>Лист1!$B$1:$E$1</c:f>
              <c:strCache>
                <c:ptCount val="4"/>
                <c:pt idx="0">
                  <c:v>19-24 года</c:v>
                </c:pt>
                <c:pt idx="1">
                  <c:v>25-44 лет</c:v>
                </c:pt>
                <c:pt idx="2">
                  <c:v>45-64 года</c:v>
                </c:pt>
                <c:pt idx="3">
                  <c:v>все возраста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45.8</c:v>
                </c:pt>
                <c:pt idx="1">
                  <c:v>35.5</c:v>
                </c:pt>
                <c:pt idx="2">
                  <c:v>23.9</c:v>
                </c:pt>
                <c:pt idx="3">
                  <c:v>32.800000000000004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жен</c:v>
                </c:pt>
              </c:strCache>
            </c:strRef>
          </c:tx>
          <c:dLbls>
            <c:showVal val="1"/>
          </c:dLbls>
          <c:cat>
            <c:strRef>
              <c:f>Лист1!$B$1:$E$1</c:f>
              <c:strCache>
                <c:ptCount val="4"/>
                <c:pt idx="0">
                  <c:v>19-24 года</c:v>
                </c:pt>
                <c:pt idx="1">
                  <c:v>25-44 лет</c:v>
                </c:pt>
                <c:pt idx="2">
                  <c:v>45-64 года</c:v>
                </c:pt>
                <c:pt idx="3">
                  <c:v>все возраста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45.5</c:v>
                </c:pt>
                <c:pt idx="1">
                  <c:v>32</c:v>
                </c:pt>
                <c:pt idx="2">
                  <c:v>35.1</c:v>
                </c:pt>
                <c:pt idx="3">
                  <c:v>35.1</c:v>
                </c:pt>
              </c:numCache>
            </c:numRef>
          </c:val>
        </c:ser>
        <c:dLbls/>
        <c:gapWidth val="70"/>
        <c:axId val="105440384"/>
        <c:axId val="105441920"/>
      </c:barChart>
      <c:catAx>
        <c:axId val="105440384"/>
        <c:scaling>
          <c:orientation val="minMax"/>
        </c:scaling>
        <c:axPos val="l"/>
        <c:tickLblPos val="nextTo"/>
        <c:crossAx val="105441920"/>
        <c:crosses val="autoZero"/>
        <c:auto val="1"/>
        <c:lblAlgn val="ctr"/>
        <c:lblOffset val="100"/>
      </c:catAx>
      <c:valAx>
        <c:axId val="105441920"/>
        <c:scaling>
          <c:orientation val="minMax"/>
        </c:scaling>
        <c:delete val="1"/>
        <c:axPos val="b"/>
        <c:numFmt formatCode="General" sourceLinked="1"/>
        <c:tickLblPos val="none"/>
        <c:crossAx val="105440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225155934589125"/>
          <c:y val="0.51180609826430079"/>
          <c:w val="0.25761016787163432"/>
          <c:h val="0.13670101163132073"/>
        </c:manualLayout>
      </c:layout>
      <c:spPr>
        <a:ln>
          <a:solidFill>
            <a:srgbClr val="0070C0"/>
          </a:solidFill>
        </a:ln>
      </c:spPr>
    </c:legend>
    <c:plotVisOnly val="1"/>
    <c:dispBlanksAs val="gap"/>
  </c:chart>
  <c:txPr>
    <a:bodyPr/>
    <a:lstStyle/>
    <a:p>
      <a:pPr>
        <a:defRPr sz="2000" b="1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0.28302</cdr:x>
      <cdr:y>0.0274</cdr:y>
    </cdr:from>
    <cdr:to>
      <cdr:x>0.77831</cdr:x>
      <cdr:y>0.11592</cdr:y>
    </cdr:to>
    <cdr:sp macro="" textlink="">
      <cdr:nvSpPr>
        <cdr:cNvPr id="2" name="TextBox 11"/>
        <cdr:cNvSpPr txBox="1"/>
      </cdr:nvSpPr>
      <cdr:spPr>
        <a:xfrm xmlns:a="http://schemas.openxmlformats.org/drawingml/2006/main">
          <a:off x="1143008" y="142876"/>
          <a:ext cx="2000264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ru-RU" sz="2400" b="1" dirty="0" smtClean="0"/>
            <a:t>2014 год</a:t>
          </a:r>
          <a:endParaRPr lang="ru-RU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05FF4-85E4-48AB-8DB7-91FBC0A0C5FF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B7DDB-DA76-47DB-B3A8-5E7550802A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6040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4F4AA-CBFC-4D7E-891C-05088741E56C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D5632-BD74-4010-AE1E-B66C2AB8B2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801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AD5632-BD74-4010-AE1E-B66C2AB8B23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71546"/>
            <a:ext cx="7772400" cy="252890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Потребление табака и отношение к мерам по ограничению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табакокурения среди жителей г.Екатеринбурга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4653136"/>
            <a:ext cx="6500858" cy="1061880"/>
          </a:xfrm>
        </p:spPr>
        <p:txBody>
          <a:bodyPr>
            <a:noAutofit/>
          </a:bodyPr>
          <a:lstStyle/>
          <a:p>
            <a:pPr lvl="0" algn="r"/>
            <a:r>
              <a:rPr lang="ru-RU" sz="1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Насыбуллина Галия Максутовна, </a:t>
            </a:r>
            <a:endParaRPr lang="en-US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215" algn="r"/>
            <a:r>
              <a:rPr lang="ru-RU" sz="14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д.м.н., профессор, заведующая  кафедрой гигиены и экологии ГБОУ ВПО «Уральская государственная медицинская академия Министерства здравоохранения и социального развития России»</a:t>
            </a:r>
          </a:p>
          <a:p>
            <a:pPr algn="r"/>
            <a:endParaRPr lang="ru-RU" sz="2000" dirty="0" smtClean="0">
              <a:solidFill>
                <a:schemeClr val="tx1"/>
              </a:solidFill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4714876" y="1000108"/>
          <a:ext cx="4038600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Роль медработников в отказе от курения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285720" y="1000108"/>
          <a:ext cx="4038600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357158" y="857232"/>
          <a:ext cx="4038600" cy="5572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Роль медработников в отказе от курения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4429124" y="928670"/>
          <a:ext cx="4286248" cy="5715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35732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Подверженность жителей пассивному курению дома и в общественных местах в течение последнего месяца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71612"/>
          <a:ext cx="9144000" cy="5286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Информация о вреде и реклама табака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142844" y="714356"/>
          <a:ext cx="4429156" cy="592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4648200" y="928670"/>
          <a:ext cx="4281518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0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Информированность о мерах по ограничению </a:t>
            </a:r>
            <a:r>
              <a:rPr lang="ru-RU" sz="2400" b="1" dirty="0" err="1" smtClean="0">
                <a:solidFill>
                  <a:srgbClr val="C00000"/>
                </a:solidFill>
              </a:rPr>
              <a:t>табакокурения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484081"/>
          <a:ext cx="8429684" cy="5977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3733"/>
                <a:gridCol w="995668"/>
                <a:gridCol w="790283"/>
              </a:tblGrid>
              <a:tr h="355884">
                <a:tc rowSpan="2"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Знают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306">
                <a:tc vMerge="1"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201</a:t>
                      </a:r>
                      <a:r>
                        <a:rPr lang="ru-RU" sz="1800" b="1" dirty="0" smtClean="0"/>
                        <a:t>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2015</a:t>
                      </a:r>
                      <a:endParaRPr lang="ru-RU" sz="1800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Запрет на продажу </a:t>
                      </a:r>
                      <a:r>
                        <a:rPr lang="ru-RU" sz="2000" b="1" dirty="0" err="1" smtClean="0"/>
                        <a:t>табач</a:t>
                      </a:r>
                      <a:r>
                        <a:rPr lang="ru-RU" sz="2000" b="1" dirty="0" smtClean="0"/>
                        <a:t>. изд. детям и подросткам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77,3</a:t>
                      </a:r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</a:t>
                      </a:r>
                      <a:r>
                        <a:rPr lang="ru-RU" sz="2000" b="1" dirty="0" err="1" smtClean="0"/>
                        <a:t>учрежд</a:t>
                      </a:r>
                      <a:r>
                        <a:rPr lang="ru-RU" sz="2000" b="1" dirty="0" smtClean="0"/>
                        <a:t>. здравоохранения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59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81,3</a:t>
                      </a:r>
                      <a:endParaRPr lang="ru-RU" sz="2000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</a:t>
                      </a:r>
                      <a:r>
                        <a:rPr lang="ru-RU" sz="2000" b="1" dirty="0" err="1" smtClean="0"/>
                        <a:t>общест</a:t>
                      </a:r>
                      <a:r>
                        <a:rPr lang="ru-RU" sz="2000" b="1" dirty="0" smtClean="0"/>
                        <a:t>. транспорте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58,1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79,5</a:t>
                      </a:r>
                      <a:endParaRPr lang="ru-RU" sz="2000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</a:t>
                      </a:r>
                      <a:r>
                        <a:rPr lang="ru-RU" sz="2000" b="1" dirty="0" err="1" smtClean="0"/>
                        <a:t>образоват</a:t>
                      </a:r>
                      <a:r>
                        <a:rPr lang="ru-RU" sz="2000" b="1" dirty="0" smtClean="0"/>
                        <a:t>. учреждениях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59,1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80,1</a:t>
                      </a:r>
                      <a:endParaRPr lang="ru-RU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Запрет курения в торговых центрах, магазинах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54,4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78,5</a:t>
                      </a:r>
                      <a:endParaRPr lang="ru-RU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государств. учреждениях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54,9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77,9</a:t>
                      </a:r>
                      <a:endParaRPr lang="ru-RU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на рекламу табачных изделий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74,1</a:t>
                      </a:r>
                      <a:endParaRPr lang="ru-RU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Информация о вреде на упаковке </a:t>
                      </a:r>
                      <a:r>
                        <a:rPr lang="ru-RU" sz="2000" b="1" dirty="0" err="1" smtClean="0"/>
                        <a:t>табач</a:t>
                      </a:r>
                      <a:r>
                        <a:rPr lang="ru-RU" sz="2000" b="1" dirty="0" smtClean="0"/>
                        <a:t>. продукции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78,5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76,1</a:t>
                      </a:r>
                      <a:endParaRPr lang="ru-RU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кино-, театрах, музеях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53,2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78,2</a:t>
                      </a:r>
                      <a:endParaRPr lang="ru-RU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на рабочем месте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57,5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80,0</a:t>
                      </a:r>
                      <a:endParaRPr lang="ru-RU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Ограничение мест продажи табачных изделий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78,5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68,1</a:t>
                      </a:r>
                      <a:endParaRPr lang="ru-RU" b="1" dirty="0"/>
                    </a:p>
                  </a:txBody>
                  <a:tcPr/>
                </a:tc>
              </a:tr>
              <a:tr h="3855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Увеличение налогов на табачные изделия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45,5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62,5</a:t>
                      </a:r>
                      <a:endParaRPr lang="ru-RU" b="1" dirty="0"/>
                    </a:p>
                  </a:txBody>
                  <a:tcPr/>
                </a:tc>
              </a:tr>
              <a:tr h="4912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ресторанах, кафе, барах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48,9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78,3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48" y="642918"/>
          <a:ext cx="7786744" cy="589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792"/>
                <a:gridCol w="892976"/>
                <a:gridCol w="892976"/>
              </a:tblGrid>
              <a:tr h="370840">
                <a:tc rowSpan="2"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Поддерживают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2013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2015</a:t>
                      </a:r>
                      <a:endParaRPr lang="ru-RU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Запрет на продажу </a:t>
                      </a:r>
                      <a:r>
                        <a:rPr lang="ru-RU" sz="2000" b="1" dirty="0" err="1" smtClean="0"/>
                        <a:t>табач</a:t>
                      </a:r>
                      <a:r>
                        <a:rPr lang="ru-RU" sz="2000" b="1" dirty="0" smtClean="0"/>
                        <a:t>. изд. детям и подросткам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78,5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76,5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</a:t>
                      </a:r>
                      <a:r>
                        <a:rPr lang="ru-RU" sz="2000" b="1" dirty="0" err="1" smtClean="0"/>
                        <a:t>учрежд</a:t>
                      </a:r>
                      <a:r>
                        <a:rPr lang="ru-RU" sz="2000" b="1" dirty="0" smtClean="0"/>
                        <a:t>. здравоохранения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74,2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78,3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</a:t>
                      </a:r>
                      <a:r>
                        <a:rPr lang="ru-RU" sz="2000" b="1" dirty="0" err="1" smtClean="0"/>
                        <a:t>общест</a:t>
                      </a:r>
                      <a:r>
                        <a:rPr lang="ru-RU" sz="2000" b="1" dirty="0" smtClean="0"/>
                        <a:t>. транспорте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75,5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</a:t>
                      </a:r>
                      <a:r>
                        <a:rPr lang="ru-RU" sz="2000" b="1" dirty="0" err="1" smtClean="0"/>
                        <a:t>образоват</a:t>
                      </a:r>
                      <a:r>
                        <a:rPr lang="ru-RU" sz="2000" b="1" dirty="0" smtClean="0"/>
                        <a:t>. учреждениях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75,7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75,8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Запрет курения в торговых центрах, магазинах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74,3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76,1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государств. учреждениях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71,5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75,5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на рекламу табачных изделий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72,2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73,9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Информация о вреде на упаковке </a:t>
                      </a:r>
                      <a:r>
                        <a:rPr lang="ru-RU" sz="2000" b="1" dirty="0" err="1" smtClean="0"/>
                        <a:t>табач</a:t>
                      </a:r>
                      <a:r>
                        <a:rPr lang="ru-RU" sz="2000" b="1" dirty="0" smtClean="0"/>
                        <a:t>. продукции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78,5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70,0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кино-, театрах, музеях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71,9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74,8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на рабочем месте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65,9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72,1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Ограничение мест продажи табачных изделий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78,5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62,3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Увеличение налогов на табачные изделия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52,2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60,7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Запрет курения в ресторанах, кафе, барах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55,5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66,4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86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Поддержка гражданами мер по ограничению курения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Ключевые результаты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b="1" dirty="0" smtClean="0"/>
              <a:t>Наблюдается снижение распространенности курения, за исключением подростков и молодежи; преимущественно за счет лиц с невысокой никотиновой зависимостью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Граждане реже подвергаются пассивному курения в общественных местах и подвергаются воздействию рекламы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Предоставление информации о вреде курения существенно не изменилось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Медицинские меры по борьбе с табакокурением используются недостаточно</a:t>
            </a:r>
          </a:p>
          <a:p>
            <a:pPr>
              <a:buFont typeface="Wingdings" pitchFamily="2" charset="2"/>
              <a:buChar char="ü"/>
            </a:pPr>
            <a:endParaRPr lang="ru-RU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329510" cy="78581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Задачи по борьбе с курением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5072098" cy="550072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ü"/>
            </a:pPr>
            <a:r>
              <a:rPr lang="ru-RU" b="1" dirty="0" smtClean="0"/>
              <a:t>Развитие городской среды, свободной от табачного дыма</a:t>
            </a:r>
          </a:p>
          <a:p>
            <a:pPr>
              <a:spcBef>
                <a:spcPts val="1200"/>
              </a:spcBef>
              <a:buFont typeface="Wingdings" pitchFamily="2" charset="2"/>
              <a:buChar char="ü"/>
            </a:pPr>
            <a:r>
              <a:rPr lang="ru-RU" b="1" dirty="0" smtClean="0"/>
              <a:t>Развитие  информационной среды профилактики курения</a:t>
            </a:r>
          </a:p>
          <a:p>
            <a:pPr>
              <a:spcBef>
                <a:spcPts val="1200"/>
              </a:spcBef>
              <a:buFont typeface="Wingdings" pitchFamily="2" charset="2"/>
              <a:buChar char="ü"/>
            </a:pPr>
            <a:r>
              <a:rPr lang="ru-RU" b="1" dirty="0" smtClean="0"/>
              <a:t>Обеспечение доступности помощи по отказу от курения </a:t>
            </a:r>
          </a:p>
          <a:p>
            <a:pPr>
              <a:spcBef>
                <a:spcPts val="1200"/>
              </a:spcBef>
              <a:buFont typeface="Wingdings" pitchFamily="2" charset="2"/>
              <a:buChar char="ü"/>
            </a:pPr>
            <a:r>
              <a:rPr lang="ru-RU" b="1" dirty="0" smtClean="0"/>
              <a:t>Контроль и оценка эффективности мер по ограничению употребления табака</a:t>
            </a:r>
          </a:p>
          <a:p>
            <a:pPr>
              <a:spcBef>
                <a:spcPts val="1200"/>
              </a:spcBef>
              <a:buFont typeface="Wingdings" pitchFamily="2" charset="2"/>
              <a:buChar char="ü"/>
            </a:pP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643570" y="1214422"/>
            <a:ext cx="2786082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Население города</a:t>
            </a:r>
            <a:endParaRPr lang="ru-RU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857884" y="2643182"/>
            <a:ext cx="3071833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Дети и молодежь!!</a:t>
            </a:r>
            <a:endParaRPr lang="ru-RU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72132" y="4143380"/>
            <a:ext cx="2182905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4000" b="1" dirty="0" smtClean="0"/>
              <a:t>Курящие</a:t>
            </a:r>
            <a:endParaRPr lang="ru-RU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929322" y="5143512"/>
            <a:ext cx="2743059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4000" b="1" dirty="0" smtClean="0"/>
              <a:t>Некурящие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9" y="357166"/>
            <a:ext cx="4324658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 rot="21032711">
            <a:off x="466579" y="43829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Мир, свободный от табака, полон ярких запахов и красок!</a:t>
            </a:r>
            <a:endParaRPr kumimoji="0" lang="ru-RU" sz="4400" b="1" i="0" u="none" strike="noStrike" kern="1200" cap="all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439850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/>
              <a:t>Цель работы</a:t>
            </a:r>
            <a:r>
              <a:rPr lang="ru-RU" sz="2800" dirty="0" smtClean="0"/>
              <a:t>: изучить современные особенности потребления табака среди жителей муниципального образования «город Екатеринбург», отношение их к мерам по его контролю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3116"/>
            <a:ext cx="8501122" cy="50720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/>
              <a:t>Задачи</a:t>
            </a:r>
            <a:r>
              <a:rPr lang="ru-RU" sz="2800" dirty="0" smtClean="0"/>
              <a:t>:</a:t>
            </a:r>
          </a:p>
          <a:p>
            <a:pPr lvl="0"/>
            <a:r>
              <a:rPr lang="ru-RU" sz="2800" dirty="0" smtClean="0"/>
              <a:t>Оценить распространенность табакокурения среди жителей Екатеринбурга.</a:t>
            </a:r>
          </a:p>
          <a:p>
            <a:pPr lvl="0"/>
            <a:r>
              <a:rPr lang="ru-RU" sz="2800" dirty="0" smtClean="0"/>
              <a:t>Оценить готовность курильщиков бросить курить, прояснить  роль медицинских организаций в оказании помощи желающим бросить курить.</a:t>
            </a:r>
          </a:p>
          <a:p>
            <a:pPr lvl="0"/>
            <a:r>
              <a:rPr lang="ru-RU" sz="2800" dirty="0" smtClean="0"/>
              <a:t>Оценить подверженность жителей пассивному курению (дома, на рабочем месте и общественных местах) и рекламе табака.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357298"/>
            <a:ext cx="82868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ru-RU" sz="2800" dirty="0" smtClean="0"/>
              <a:t>       Изучить информированность жителей о вреде табакокурения и их отношение к законодательным мерам по ограничению табакокурения.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smtClean="0"/>
              <a:t>      Изучить эффективность мероприятий реализуемых на предприятиях и в организациях различных сфер деятельности горожан в рамках выполнения законодательства об ограничении табакокурения. 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smtClean="0"/>
              <a:t>       Предложить комплекс антитабачных мер, направленных на изменение ситуации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500042"/>
            <a:ext cx="192882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000" b="1" dirty="0" smtClean="0"/>
              <a:t>Задачи</a:t>
            </a:r>
            <a:r>
              <a:rPr lang="ru-RU" sz="3000" dirty="0" smtClean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Материалы и методы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Объект исследования: взрослое население в возрасте 18 лет и старше, проживающее в г.Екатеринбурге </a:t>
            </a:r>
          </a:p>
          <a:p>
            <a:r>
              <a:rPr lang="ru-RU" b="1" dirty="0" smtClean="0"/>
              <a:t>Выборочная совокупность - 664 человека, в т.ч.</a:t>
            </a:r>
          </a:p>
          <a:p>
            <a:pPr lvl="1"/>
            <a:r>
              <a:rPr lang="ru-RU" b="1" dirty="0" smtClean="0"/>
              <a:t>221 мужчина и 443 женщины </a:t>
            </a:r>
          </a:p>
          <a:p>
            <a:pPr lvl="1"/>
            <a:r>
              <a:rPr lang="ru-RU" b="1" dirty="0" smtClean="0"/>
              <a:t>В возрасте 13-18 лет – 79 человек, 19-24 лет – 91 человек, 25-44 года - 275 человек, 45-64 года - 180 человек, 65-72  года – 39 человек</a:t>
            </a:r>
          </a:p>
          <a:p>
            <a:r>
              <a:rPr lang="ru-RU" b="1" dirty="0" smtClean="0"/>
              <a:t>Метод исследования: анонимный анкетный опрос</a:t>
            </a:r>
          </a:p>
          <a:p>
            <a:r>
              <a:rPr lang="ru-RU" b="1" dirty="0" smtClean="0"/>
              <a:t>Сроки опроса: май-сентябрь 2015 г.</a:t>
            </a:r>
          </a:p>
          <a:p>
            <a:r>
              <a:rPr lang="ru-RU" b="1" dirty="0" smtClean="0"/>
              <a:t>Группа сравнения: исследование </a:t>
            </a:r>
            <a:r>
              <a:rPr lang="en-US" b="1" dirty="0" smtClean="0"/>
              <a:t>GATS-</a:t>
            </a:r>
            <a:r>
              <a:rPr lang="ru-RU" b="1" dirty="0" smtClean="0"/>
              <a:t>2009 по РФ, исследование о потреблении табака в г.Екатеринбурге в 2013 году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2547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Распространенность курения, %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285720" y="1500150"/>
          <a:ext cx="403860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4714876" y="1285860"/>
          <a:ext cx="4214842" cy="557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85918" y="642918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Активные курильщики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214414" y="928670"/>
            <a:ext cx="20002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2013 год</a:t>
            </a: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857884" y="928670"/>
            <a:ext cx="20002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2015 год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8572560" cy="107157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Признаки опасного для здоровья курения, 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% от числа активных курильщиков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285720" y="1357298"/>
          <a:ext cx="4038600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4214810" y="2143116"/>
          <a:ext cx="4643470" cy="4714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71472" y="1000108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закуривают в течении 5 - 30 мин после пробуждения</a:t>
            </a:r>
            <a:endParaRPr lang="ru-RU" sz="2400" b="1" dirty="0"/>
          </a:p>
        </p:txBody>
      </p:sp>
      <p:sp>
        <p:nvSpPr>
          <p:cNvPr id="10" name="TextBox 11"/>
          <p:cNvSpPr txBox="1"/>
          <p:nvPr/>
        </p:nvSpPr>
        <p:spPr>
          <a:xfrm>
            <a:off x="5715008" y="1571612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/>
              <a:t>2015 год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Численность бросивших курить, %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0" y="1071546"/>
          <a:ext cx="4500562" cy="5786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42976" y="642918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2013 год</a:t>
            </a:r>
            <a:endParaRPr lang="ru-RU" b="1" dirty="0"/>
          </a:p>
        </p:txBody>
      </p:sp>
      <p:graphicFrame>
        <p:nvGraphicFramePr>
          <p:cNvPr id="6" name="Содержимое 8"/>
          <p:cNvGraphicFramePr>
            <a:graphicFrameLocks/>
          </p:cNvGraphicFramePr>
          <p:nvPr/>
        </p:nvGraphicFramePr>
        <p:xfrm>
          <a:off x="4572000" y="1052736"/>
          <a:ext cx="4572000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300192" y="69269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2015 год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6"/>
          <p:cNvGraphicFramePr>
            <a:graphicFrameLocks/>
          </p:cNvGraphicFramePr>
          <p:nvPr/>
        </p:nvGraphicFramePr>
        <p:xfrm>
          <a:off x="0" y="0"/>
          <a:ext cx="9144000" cy="1857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0"/>
            <a:ext cx="314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/>
                </a:solidFill>
              </a:rPr>
              <a:t>Готовность активных курильщиков бросить курить, % (2015)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graphicFrame>
        <p:nvGraphicFramePr>
          <p:cNvPr id="11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4643438" y="1714488"/>
          <a:ext cx="4500562" cy="5143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357158" y="1857364"/>
          <a:ext cx="4143404" cy="500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Доля курильщиков, пробовавших различные способы бросить курить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142984"/>
          <a:ext cx="8072494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801</Words>
  <Application>Microsoft Office PowerPoint</Application>
  <PresentationFormat>Экран (4:3)</PresentationFormat>
  <Paragraphs>154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Потребление табака и отношение к мерам по ограничению  табакокурения среди жителей г.Екатеринбурга</vt:lpstr>
      <vt:lpstr>Цель работы: изучить современные особенности потребления табака среди жителей муниципального образования «город Екатеринбург», отношение их к мерам по его контролю</vt:lpstr>
      <vt:lpstr>Слайд 3</vt:lpstr>
      <vt:lpstr>Материалы и методы</vt:lpstr>
      <vt:lpstr>Распространенность курения, %</vt:lpstr>
      <vt:lpstr>Признаки опасного для здоровья курения,  % от числа активных курильщиков</vt:lpstr>
      <vt:lpstr>Численность бросивших курить, %</vt:lpstr>
      <vt:lpstr>Слайд 8</vt:lpstr>
      <vt:lpstr>Доля курильщиков, пробовавших различные способы бросить курить</vt:lpstr>
      <vt:lpstr>Роль медработников в отказе от курения</vt:lpstr>
      <vt:lpstr>Роль медработников в отказе от курения</vt:lpstr>
      <vt:lpstr>Подверженность жителей пассивному курению дома и в общественных местах в течение последнего месяца</vt:lpstr>
      <vt:lpstr>Информация о вреде и реклама табака</vt:lpstr>
      <vt:lpstr>Информированность о мерах по ограничению табакокурения</vt:lpstr>
      <vt:lpstr>Поддержка гражданами мер по ограничению курения</vt:lpstr>
      <vt:lpstr>Ключевые результаты</vt:lpstr>
      <vt:lpstr>Задачи по борьбе с курением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Потребление табака и отношение к мерам по ограничению  табакокурения среди жителей г.Екатеринбурга</dc:title>
  <dc:creator>Галия</dc:creator>
  <cp:lastModifiedBy>Максимчук Галина Михайловна</cp:lastModifiedBy>
  <cp:revision>130</cp:revision>
  <dcterms:created xsi:type="dcterms:W3CDTF">2014-11-20T06:07:59Z</dcterms:created>
  <dcterms:modified xsi:type="dcterms:W3CDTF">2015-11-11T08:06:31Z</dcterms:modified>
</cp:coreProperties>
</file>