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92" r:id="rId2"/>
    <p:sldId id="265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82" r:id="rId12"/>
    <p:sldId id="283" r:id="rId13"/>
    <p:sldId id="286" r:id="rId14"/>
    <p:sldId id="285" r:id="rId15"/>
    <p:sldId id="289" r:id="rId16"/>
    <p:sldId id="279" r:id="rId17"/>
    <p:sldId id="291" r:id="rId18"/>
    <p:sldId id="293" r:id="rId19"/>
    <p:sldId id="281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7" r:id="rId31"/>
    <p:sldId id="278" r:id="rId32"/>
    <p:sldId id="290" r:id="rId33"/>
    <p:sldId id="280" r:id="rId34"/>
    <p:sldId id="294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8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92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13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7239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8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20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2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56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5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8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7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4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3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3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8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9A7D3-B629-473B-A55D-C4CF5FF17993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82ADB0-E86D-4F90-A087-8F1F389CB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2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2gis.ru/ekaterinburg/geo/126727305039093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2gis.ru/ekaterinburg/geo/126727305035889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1232"/>
            <a:ext cx="8596668" cy="774357"/>
          </a:xfrm>
        </p:spPr>
        <p:txBody>
          <a:bodyPr/>
          <a:lstStyle/>
          <a:p>
            <a:pPr algn="ctr"/>
            <a:r>
              <a:rPr lang="ru-RU" b="1" dirty="0" smtClean="0"/>
              <a:t>Программа дня открытых дверей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32625"/>
              </p:ext>
            </p:extLst>
          </p:nvPr>
        </p:nvGraphicFramePr>
        <p:xfrm>
          <a:off x="1174459" y="4865614"/>
          <a:ext cx="7910817" cy="1957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6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66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72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3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Предмет по выбору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Учитель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Кабинет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Литература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Крапивина </a:t>
                      </a:r>
                      <a:r>
                        <a:rPr lang="ru-RU" sz="1200" dirty="0" smtClean="0">
                          <a:effectLst/>
                        </a:rPr>
                        <a:t>Александра Викторовна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4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Иностранный язык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Пьянкова </a:t>
                      </a:r>
                      <a:r>
                        <a:rPr lang="ru-RU" sz="1200" dirty="0" smtClean="0">
                          <a:effectLst/>
                        </a:rPr>
                        <a:t>Валентина Ивановна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Кутузова Елена Владимировна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Кармалита </a:t>
                      </a:r>
                      <a:r>
                        <a:rPr lang="ru-RU" sz="1200" dirty="0" smtClean="0">
                          <a:effectLst/>
                        </a:rPr>
                        <a:t>Антонина Владимировна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Новикова </a:t>
                      </a:r>
                      <a:r>
                        <a:rPr lang="ru-RU" sz="1200" dirty="0" smtClean="0">
                          <a:effectLst/>
                        </a:rPr>
                        <a:t>Ксения Евгеньевна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Актовый 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3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Физика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Тропина </a:t>
                      </a:r>
                      <a:r>
                        <a:rPr lang="ru-RU" sz="1200" dirty="0" smtClean="0">
                          <a:effectLst/>
                        </a:rPr>
                        <a:t>Анастасия Владимировна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3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Химия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Миронова </a:t>
                      </a:r>
                      <a:r>
                        <a:rPr lang="ru-RU" sz="1200" dirty="0" smtClean="0">
                          <a:effectLst/>
                        </a:rPr>
                        <a:t>Анна Львовна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3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Биология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Серёдкина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Дарья Николаевна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3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Информатика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Новикова </a:t>
                      </a:r>
                      <a:r>
                        <a:rPr lang="ru-RU" sz="1200" dirty="0" smtClean="0">
                          <a:effectLst/>
                        </a:rPr>
                        <a:t>Алла Юрьевна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318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408984" y="3709842"/>
            <a:ext cx="1808483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416855"/>
              </p:ext>
            </p:extLst>
          </p:nvPr>
        </p:nvGraphicFramePr>
        <p:xfrm>
          <a:off x="677333" y="1057013"/>
          <a:ext cx="9020339" cy="371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976"/>
                <a:gridCol w="3694044"/>
                <a:gridCol w="3825319"/>
              </a:tblGrid>
              <a:tr h="19250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09.00-10.00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Актовый зал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ГИА 2024: основные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Итоговое собеседование 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ОГЭ по русскому языку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ОГЭ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 математике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Индивидуальный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отбор в 10 класс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Коломиец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Анжелик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а Викторовна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заместитель директора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Хизниченко Ольга Николаевна, учитель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русского языка и литературы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Мочалина Ольга Владимировна,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учитель математики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Надеева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Елена Павловна, заместитель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директора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00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10.10-10.40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Мастер-классы от учителей –предметников: </a:t>
                      </a:r>
                      <a:r>
                        <a:rPr lang="ru-RU" sz="1200" dirty="0" smtClean="0">
                          <a:effectLst/>
                        </a:rPr>
                        <a:t>ОГЭ, </a:t>
                      </a:r>
                      <a:r>
                        <a:rPr lang="ru-RU" sz="1200" dirty="0">
                          <a:effectLst/>
                        </a:rPr>
                        <a:t>предметы по выбору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1 поток</a:t>
                      </a:r>
                      <a:endParaRPr lang="ru-RU" sz="1100" u="sng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9абв - литература, история, физика, химия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9гд -  биология, информатика, обществознание, английский язык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00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10.50-11.20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Мастер-классы от учителей –предметников: </a:t>
                      </a:r>
                      <a:r>
                        <a:rPr lang="ru-RU" sz="1200" dirty="0" smtClean="0">
                          <a:effectLst/>
                        </a:rPr>
                        <a:t>ОГЭ, </a:t>
                      </a:r>
                      <a:r>
                        <a:rPr lang="ru-RU" sz="1200" dirty="0">
                          <a:effectLst/>
                        </a:rPr>
                        <a:t>предметы по выбору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2 поток</a:t>
                      </a:r>
                      <a:endParaRPr lang="ru-RU" sz="1100" u="sng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9гд - литература, история, физика, химия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9абв -  биология, информатика, обществознание, английский язык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3110690" y="-780176"/>
            <a:ext cx="189076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Д/Р по выбору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159158"/>
              </p:ext>
            </p:extLst>
          </p:nvPr>
        </p:nvGraphicFramePr>
        <p:xfrm>
          <a:off x="1599713" y="2174832"/>
          <a:ext cx="7752104" cy="3885640"/>
        </p:xfrm>
        <a:graphic>
          <a:graphicData uri="http://schemas.openxmlformats.org/drawingml/2006/table">
            <a:tbl>
              <a:tblPr/>
              <a:tblGrid>
                <a:gridCol w="969013">
                  <a:extLst>
                    <a:ext uri="{9D8B030D-6E8A-4147-A177-3AD203B41FA5}">
                      <a16:colId xmlns="" xmlns:a16="http://schemas.microsoft.com/office/drawing/2014/main" val="1271878308"/>
                    </a:ext>
                  </a:extLst>
                </a:gridCol>
                <a:gridCol w="969013">
                  <a:extLst>
                    <a:ext uri="{9D8B030D-6E8A-4147-A177-3AD203B41FA5}">
                      <a16:colId xmlns="" xmlns:a16="http://schemas.microsoft.com/office/drawing/2014/main" val="458733577"/>
                    </a:ext>
                  </a:extLst>
                </a:gridCol>
                <a:gridCol w="969013">
                  <a:extLst>
                    <a:ext uri="{9D8B030D-6E8A-4147-A177-3AD203B41FA5}">
                      <a16:colId xmlns="" xmlns:a16="http://schemas.microsoft.com/office/drawing/2014/main" val="2984505477"/>
                    </a:ext>
                  </a:extLst>
                </a:gridCol>
                <a:gridCol w="969013">
                  <a:extLst>
                    <a:ext uri="{9D8B030D-6E8A-4147-A177-3AD203B41FA5}">
                      <a16:colId xmlns="" xmlns:a16="http://schemas.microsoft.com/office/drawing/2014/main" val="469945205"/>
                    </a:ext>
                  </a:extLst>
                </a:gridCol>
                <a:gridCol w="969013">
                  <a:extLst>
                    <a:ext uri="{9D8B030D-6E8A-4147-A177-3AD203B41FA5}">
                      <a16:colId xmlns="" xmlns:a16="http://schemas.microsoft.com/office/drawing/2014/main" val="3346457270"/>
                    </a:ext>
                  </a:extLst>
                </a:gridCol>
                <a:gridCol w="969013">
                  <a:extLst>
                    <a:ext uri="{9D8B030D-6E8A-4147-A177-3AD203B41FA5}">
                      <a16:colId xmlns="" xmlns:a16="http://schemas.microsoft.com/office/drawing/2014/main" val="634648928"/>
                    </a:ext>
                  </a:extLst>
                </a:gridCol>
                <a:gridCol w="969013">
                  <a:extLst>
                    <a:ext uri="{9D8B030D-6E8A-4147-A177-3AD203B41FA5}">
                      <a16:colId xmlns="" xmlns:a16="http://schemas.microsoft.com/office/drawing/2014/main" val="1154881840"/>
                    </a:ext>
                  </a:extLst>
                </a:gridCol>
                <a:gridCol w="969013">
                  <a:extLst>
                    <a:ext uri="{9D8B030D-6E8A-4147-A177-3AD203B41FA5}">
                      <a16:colId xmlns="" xmlns:a16="http://schemas.microsoft.com/office/drawing/2014/main" val="2002658623"/>
                    </a:ext>
                  </a:extLst>
                </a:gridCol>
              </a:tblGrid>
              <a:tr h="4566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Предмет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Класс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dirty="0">
                          <a:effectLst/>
                        </a:rPr>
                        <a:t>Выбор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"5"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"4"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"3"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"2"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"н"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2481204"/>
                  </a:ext>
                </a:extLst>
              </a:tr>
              <a:tr h="228320"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ru-RU" sz="1500" dirty="0" smtClean="0">
                          <a:effectLst/>
                        </a:rPr>
                        <a:t>Английский</a:t>
                      </a:r>
                      <a:endParaRPr lang="ru-RU" sz="1500" dirty="0">
                        <a:effectLst/>
                      </a:endParaRPr>
                    </a:p>
                  </a:txBody>
                  <a:tcPr marL="23783" marR="23783" marT="0" marB="0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9А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2710656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dirty="0">
                          <a:effectLst/>
                        </a:rPr>
                        <a:t>9Б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9350133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9В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8802724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9Г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8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5445412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9Д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6187372"/>
                  </a:ext>
                </a:extLst>
              </a:tr>
              <a:tr h="228320"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ru-RU" sz="1500" dirty="0" smtClean="0">
                          <a:effectLst/>
                        </a:rPr>
                        <a:t>биология</a:t>
                      </a:r>
                      <a:endParaRPr lang="ru-RU" sz="1500" dirty="0">
                        <a:effectLst/>
                      </a:endParaRPr>
                    </a:p>
                  </a:txBody>
                  <a:tcPr marL="23783" marR="23783" marT="0" marB="0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9А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293128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9Б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39303859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9В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8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4370623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9Г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5819822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9Д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5377079"/>
                  </a:ext>
                </a:extLst>
              </a:tr>
              <a:tr h="228320"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ru-RU" sz="1500" dirty="0" smtClean="0">
                          <a:effectLst/>
                        </a:rPr>
                        <a:t>география</a:t>
                      </a:r>
                      <a:endParaRPr lang="ru-RU" sz="1500" dirty="0">
                        <a:effectLst/>
                      </a:endParaRPr>
                    </a:p>
                  </a:txBody>
                  <a:tcPr marL="23783" marR="23783" marT="0" marB="0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9А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78715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9Б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1746125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9В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9250272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9Г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6334975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9Д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0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0012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92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Д/Р по выбору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054329"/>
              </p:ext>
            </p:extLst>
          </p:nvPr>
        </p:nvGraphicFramePr>
        <p:xfrm>
          <a:off x="1408522" y="1930406"/>
          <a:ext cx="7134993" cy="4114001"/>
        </p:xfrm>
        <a:graphic>
          <a:graphicData uri="http://schemas.openxmlformats.org/drawingml/2006/table">
            <a:tbl>
              <a:tblPr/>
              <a:tblGrid>
                <a:gridCol w="792777">
                  <a:extLst>
                    <a:ext uri="{9D8B030D-6E8A-4147-A177-3AD203B41FA5}">
                      <a16:colId xmlns="" xmlns:a16="http://schemas.microsoft.com/office/drawing/2014/main" val="703366258"/>
                    </a:ext>
                  </a:extLst>
                </a:gridCol>
                <a:gridCol w="792777">
                  <a:extLst>
                    <a:ext uri="{9D8B030D-6E8A-4147-A177-3AD203B41FA5}">
                      <a16:colId xmlns="" xmlns:a16="http://schemas.microsoft.com/office/drawing/2014/main" val="2352327192"/>
                    </a:ext>
                  </a:extLst>
                </a:gridCol>
                <a:gridCol w="792777">
                  <a:extLst>
                    <a:ext uri="{9D8B030D-6E8A-4147-A177-3AD203B41FA5}">
                      <a16:colId xmlns="" xmlns:a16="http://schemas.microsoft.com/office/drawing/2014/main" val="2926766887"/>
                    </a:ext>
                  </a:extLst>
                </a:gridCol>
                <a:gridCol w="792777">
                  <a:extLst>
                    <a:ext uri="{9D8B030D-6E8A-4147-A177-3AD203B41FA5}">
                      <a16:colId xmlns="" xmlns:a16="http://schemas.microsoft.com/office/drawing/2014/main" val="574607626"/>
                    </a:ext>
                  </a:extLst>
                </a:gridCol>
                <a:gridCol w="792777">
                  <a:extLst>
                    <a:ext uri="{9D8B030D-6E8A-4147-A177-3AD203B41FA5}">
                      <a16:colId xmlns="" xmlns:a16="http://schemas.microsoft.com/office/drawing/2014/main" val="1024309805"/>
                    </a:ext>
                  </a:extLst>
                </a:gridCol>
                <a:gridCol w="792777">
                  <a:extLst>
                    <a:ext uri="{9D8B030D-6E8A-4147-A177-3AD203B41FA5}">
                      <a16:colId xmlns="" xmlns:a16="http://schemas.microsoft.com/office/drawing/2014/main" val="997815447"/>
                    </a:ext>
                  </a:extLst>
                </a:gridCol>
                <a:gridCol w="792777">
                  <a:extLst>
                    <a:ext uri="{9D8B030D-6E8A-4147-A177-3AD203B41FA5}">
                      <a16:colId xmlns="" xmlns:a16="http://schemas.microsoft.com/office/drawing/2014/main" val="3430509711"/>
                    </a:ext>
                  </a:extLst>
                </a:gridCol>
                <a:gridCol w="792777">
                  <a:extLst>
                    <a:ext uri="{9D8B030D-6E8A-4147-A177-3AD203B41FA5}">
                      <a16:colId xmlns="" xmlns:a16="http://schemas.microsoft.com/office/drawing/2014/main" val="584569491"/>
                    </a:ext>
                  </a:extLst>
                </a:gridCol>
                <a:gridCol w="792777">
                  <a:extLst>
                    <a:ext uri="{9D8B030D-6E8A-4147-A177-3AD203B41FA5}">
                      <a16:colId xmlns="" xmlns:a16="http://schemas.microsoft.com/office/drawing/2014/main" val="3293739505"/>
                    </a:ext>
                  </a:extLst>
                </a:gridCol>
              </a:tblGrid>
              <a:tr h="48400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Предмет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Класс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Всего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dirty="0">
                          <a:effectLst/>
                        </a:rPr>
                        <a:t>Выбор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"5"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"4"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"3"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"2"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"н"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6479076"/>
                  </a:ext>
                </a:extLst>
              </a:tr>
              <a:tr h="242000"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ru-RU" sz="1500" dirty="0" smtClean="0">
                          <a:effectLst/>
                        </a:rPr>
                        <a:t>информатика</a:t>
                      </a:r>
                      <a:endParaRPr lang="ru-RU" sz="1500" dirty="0">
                        <a:effectLst/>
                      </a:endParaRPr>
                    </a:p>
                  </a:txBody>
                  <a:tcPr marL="23783" marR="23783" marT="0" marB="0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9А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26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7210370"/>
                  </a:ext>
                </a:extLst>
              </a:tr>
              <a:tr h="24200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9Б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9056909"/>
                  </a:ext>
                </a:extLst>
              </a:tr>
              <a:tr h="24200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9В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27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1996393"/>
                  </a:ext>
                </a:extLst>
              </a:tr>
              <a:tr h="24200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9Г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28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8972206"/>
                  </a:ext>
                </a:extLst>
              </a:tr>
              <a:tr h="24200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9Д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10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5459650"/>
                  </a:ext>
                </a:extLst>
              </a:tr>
              <a:tr h="242000"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ru-RU" sz="1500" dirty="0" smtClean="0">
                          <a:effectLst/>
                        </a:rPr>
                        <a:t>история</a:t>
                      </a:r>
                      <a:endParaRPr lang="ru-RU" sz="1500" dirty="0">
                        <a:effectLst/>
                      </a:endParaRPr>
                    </a:p>
                  </a:txBody>
                  <a:tcPr marL="23783" marR="23783" marT="0" marB="0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9А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26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8667264"/>
                  </a:ext>
                </a:extLst>
              </a:tr>
              <a:tr h="24200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9Б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6167145"/>
                  </a:ext>
                </a:extLst>
              </a:tr>
              <a:tr h="24200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9В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27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410557"/>
                  </a:ext>
                </a:extLst>
              </a:tr>
              <a:tr h="24200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9Г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28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424372"/>
                  </a:ext>
                </a:extLst>
              </a:tr>
              <a:tr h="24200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9Д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5707732"/>
                  </a:ext>
                </a:extLst>
              </a:tr>
              <a:tr h="242000"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ru-RU" sz="1500" dirty="0" smtClean="0">
                          <a:effectLst/>
                        </a:rPr>
                        <a:t>литература</a:t>
                      </a:r>
                      <a:endParaRPr lang="ru-RU" sz="1500" dirty="0">
                        <a:effectLst/>
                      </a:endParaRPr>
                    </a:p>
                  </a:txBody>
                  <a:tcPr marL="23783" marR="23783" marT="0" marB="0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9А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26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8136690"/>
                  </a:ext>
                </a:extLst>
              </a:tr>
              <a:tr h="24200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9Б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4167118"/>
                  </a:ext>
                </a:extLst>
              </a:tr>
              <a:tr h="24200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9В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27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2688170"/>
                  </a:ext>
                </a:extLst>
              </a:tr>
              <a:tr h="24200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9Г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28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712608"/>
                  </a:ext>
                </a:extLst>
              </a:tr>
              <a:tr h="24200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9Д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dirty="0">
                          <a:effectLst/>
                        </a:rPr>
                        <a:t>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4277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80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Д/Р по выбору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408349"/>
              </p:ext>
            </p:extLst>
          </p:nvPr>
        </p:nvGraphicFramePr>
        <p:xfrm>
          <a:off x="1064030" y="2158207"/>
          <a:ext cx="7479486" cy="3885640"/>
        </p:xfrm>
        <a:graphic>
          <a:graphicData uri="http://schemas.openxmlformats.org/drawingml/2006/table">
            <a:tbl>
              <a:tblPr/>
              <a:tblGrid>
                <a:gridCol w="931025">
                  <a:extLst>
                    <a:ext uri="{9D8B030D-6E8A-4147-A177-3AD203B41FA5}">
                      <a16:colId xmlns="" xmlns:a16="http://schemas.microsoft.com/office/drawing/2014/main" val="1923223124"/>
                    </a:ext>
                  </a:extLst>
                </a:gridCol>
                <a:gridCol w="731083">
                  <a:extLst>
                    <a:ext uri="{9D8B030D-6E8A-4147-A177-3AD203B41FA5}">
                      <a16:colId xmlns="" xmlns:a16="http://schemas.microsoft.com/office/drawing/2014/main" val="1668858755"/>
                    </a:ext>
                  </a:extLst>
                </a:gridCol>
                <a:gridCol w="831054">
                  <a:extLst>
                    <a:ext uri="{9D8B030D-6E8A-4147-A177-3AD203B41FA5}">
                      <a16:colId xmlns="" xmlns:a16="http://schemas.microsoft.com/office/drawing/2014/main" val="1137910512"/>
                    </a:ext>
                  </a:extLst>
                </a:gridCol>
                <a:gridCol w="831054">
                  <a:extLst>
                    <a:ext uri="{9D8B030D-6E8A-4147-A177-3AD203B41FA5}">
                      <a16:colId xmlns="" xmlns:a16="http://schemas.microsoft.com/office/drawing/2014/main" val="1535619800"/>
                    </a:ext>
                  </a:extLst>
                </a:gridCol>
                <a:gridCol w="831054">
                  <a:extLst>
                    <a:ext uri="{9D8B030D-6E8A-4147-A177-3AD203B41FA5}">
                      <a16:colId xmlns="" xmlns:a16="http://schemas.microsoft.com/office/drawing/2014/main" val="1892712310"/>
                    </a:ext>
                  </a:extLst>
                </a:gridCol>
                <a:gridCol w="831054">
                  <a:extLst>
                    <a:ext uri="{9D8B030D-6E8A-4147-A177-3AD203B41FA5}">
                      <a16:colId xmlns="" xmlns:a16="http://schemas.microsoft.com/office/drawing/2014/main" val="3513624172"/>
                    </a:ext>
                  </a:extLst>
                </a:gridCol>
                <a:gridCol w="831054">
                  <a:extLst>
                    <a:ext uri="{9D8B030D-6E8A-4147-A177-3AD203B41FA5}">
                      <a16:colId xmlns="" xmlns:a16="http://schemas.microsoft.com/office/drawing/2014/main" val="3803050904"/>
                    </a:ext>
                  </a:extLst>
                </a:gridCol>
                <a:gridCol w="831054">
                  <a:extLst>
                    <a:ext uri="{9D8B030D-6E8A-4147-A177-3AD203B41FA5}">
                      <a16:colId xmlns="" xmlns:a16="http://schemas.microsoft.com/office/drawing/2014/main" val="1876814471"/>
                    </a:ext>
                  </a:extLst>
                </a:gridCol>
                <a:gridCol w="831054">
                  <a:extLst>
                    <a:ext uri="{9D8B030D-6E8A-4147-A177-3AD203B41FA5}">
                      <a16:colId xmlns="" xmlns:a16="http://schemas.microsoft.com/office/drawing/2014/main" val="2270962491"/>
                    </a:ext>
                  </a:extLst>
                </a:gridCol>
              </a:tblGrid>
              <a:tr h="4566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Предмет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Класс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Всего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Выбор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"5"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"4"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"3"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"2"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>
                          <a:effectLst/>
                        </a:rPr>
                        <a:t>"н"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4614954"/>
                  </a:ext>
                </a:extLst>
              </a:tr>
              <a:tr h="228320"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ru-RU" sz="1500" dirty="0" smtClean="0">
                          <a:effectLst/>
                        </a:rPr>
                        <a:t>обществознание</a:t>
                      </a:r>
                      <a:endParaRPr lang="ru-RU" sz="1500" dirty="0">
                        <a:effectLst/>
                      </a:endParaRPr>
                    </a:p>
                  </a:txBody>
                  <a:tcPr marL="23783" marR="23783" marT="0" marB="0" vert="vert27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9А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26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7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3175471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9Б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8112570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9В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27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15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7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24236050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9Г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28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1547817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9Д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16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6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6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01011098"/>
                  </a:ext>
                </a:extLst>
              </a:tr>
              <a:tr h="228320"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ru-RU" sz="1500" dirty="0" smtClean="0">
                          <a:effectLst/>
                        </a:rPr>
                        <a:t>физика</a:t>
                      </a:r>
                      <a:endParaRPr lang="ru-RU" sz="1500" dirty="0">
                        <a:effectLst/>
                      </a:endParaRPr>
                    </a:p>
                  </a:txBody>
                  <a:tcPr marL="23783" marR="23783" marT="0" marB="0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9А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26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6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3000338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9Б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348677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9В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27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9592538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9Г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28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6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0097269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9Д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4441922"/>
                  </a:ext>
                </a:extLst>
              </a:tr>
              <a:tr h="228320"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ru-RU" sz="1500" dirty="0" smtClean="0">
                          <a:effectLst/>
                        </a:rPr>
                        <a:t>химия</a:t>
                      </a:r>
                      <a:endParaRPr lang="ru-RU" sz="1500" dirty="0">
                        <a:effectLst/>
                      </a:endParaRPr>
                    </a:p>
                  </a:txBody>
                  <a:tcPr marL="23783" marR="23783" marT="0" marB="0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9А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26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6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06975458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9Б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4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3388250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9В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27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51712396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9Г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28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1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3135444"/>
                  </a:ext>
                </a:extLst>
              </a:tr>
              <a:tr h="228320">
                <a:tc vMerge="1">
                  <a:txBody>
                    <a:bodyPr/>
                    <a:lstStyle/>
                    <a:p>
                      <a:pPr algn="ctr" rtl="0" fontAlgn="b"/>
                      <a:endParaRPr lang="ru-RU" sz="1500" dirty="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9Д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23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500">
                        <a:effectLst/>
                      </a:endParaRP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dirty="0">
                          <a:effectLst/>
                        </a:rPr>
                        <a:t>2</a:t>
                      </a:r>
                    </a:p>
                  </a:txBody>
                  <a:tcPr marL="23783" marR="2378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3783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57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4567"/>
            <a:ext cx="8596668" cy="689957"/>
          </a:xfrm>
        </p:spPr>
        <p:txBody>
          <a:bodyPr/>
          <a:lstStyle/>
          <a:p>
            <a:r>
              <a:rPr lang="ru-RU" dirty="0"/>
              <a:t>Личные кабинеты</a:t>
            </a:r>
            <a:r>
              <a:rPr lang="en-US" dirty="0"/>
              <a:t> </a:t>
            </a:r>
            <a:r>
              <a:rPr lang="ru-RU" dirty="0"/>
              <a:t>на сайте    </a:t>
            </a:r>
            <a:r>
              <a:rPr lang="en-US" dirty="0"/>
              <a:t>gia66.ru</a:t>
            </a:r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167" t="9305" r="18049" b="16434"/>
          <a:stretch/>
        </p:blipFill>
        <p:spPr>
          <a:xfrm>
            <a:off x="257695" y="1024846"/>
            <a:ext cx="9900457" cy="56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1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проведения экзаменов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9529" t="6194" r="1541" b="11179"/>
          <a:stretch/>
        </p:blipFill>
        <p:spPr>
          <a:xfrm>
            <a:off x="606829" y="1537856"/>
            <a:ext cx="4555375" cy="4588624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ППЭ 8110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МБВСОУ Вечерняя (сменная) общеобразовательная школа №</a:t>
            </a:r>
            <a:r>
              <a:rPr lang="ru-RU" dirty="0" smtClean="0"/>
              <a:t>185</a:t>
            </a:r>
          </a:p>
          <a:p>
            <a:r>
              <a:rPr lang="ru-RU" dirty="0"/>
              <a:t>​</a:t>
            </a:r>
            <a:r>
              <a:rPr lang="ru-RU" dirty="0">
                <a:hlinkClick r:id="rId3"/>
              </a:rPr>
              <a:t>Уктусская, 10</a:t>
            </a:r>
            <a:r>
              <a:rPr lang="ru-RU" dirty="0" smtClean="0"/>
              <a:t>​</a:t>
            </a:r>
          </a:p>
          <a:p>
            <a:r>
              <a:rPr lang="ru-RU" dirty="0" smtClean="0"/>
              <a:t>Ленинский </a:t>
            </a:r>
            <a:r>
              <a:rPr lang="ru-RU" dirty="0"/>
              <a:t>район, Екатеринбург,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51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ОСНОВАНИЯ ДЛЯ УДАЛЕНИЯ С ЭКЗАМЕНА</a:t>
            </a:r>
            <a:endParaRPr lang="ru-RU" dirty="0"/>
          </a:p>
        </p:txBody>
      </p:sp>
      <p:pic>
        <p:nvPicPr>
          <p:cNvPr id="6" name="Picture 2" descr="https://school68.edu.yar.ru/09ege_i_gia__/udalenie_s_ekzamena_albom_w900_h6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2160588"/>
            <a:ext cx="9102436" cy="42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6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ДОСРОЧНОЕ ОКОНЧАНИЕ ЭКЗАМЕНА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1596045"/>
            <a:ext cx="8596668" cy="4445318"/>
          </a:xfrm>
        </p:spPr>
        <p:txBody>
          <a:bodyPr>
            <a:normAutofit/>
          </a:bodyPr>
          <a:lstStyle/>
          <a:p>
            <a:r>
              <a:rPr lang="ru-RU" dirty="0"/>
              <a:t>Досрочное завершение экзамена возможно, если участник экзамена по состоянию здоровья или другим объективным причинам не может завершить выполнение экзаменационной работы.</a:t>
            </a:r>
          </a:p>
          <a:p>
            <a:r>
              <a:rPr lang="ru-RU" dirty="0"/>
              <a:t>В этом случае участник экзамена досрочно покидает ППЭ. Организаторы сопровождают его к медицинскому работнику и приглашают члена ГЭК.</a:t>
            </a:r>
          </a:p>
          <a:p>
            <a:r>
              <a:rPr lang="ru-RU" dirty="0"/>
              <a:t>При согласии участника экзамена досрочно завершить экзамен член ГЭК и медицинский работник составляют акт о досрочном завершении экзамена по объективным причинам.</a:t>
            </a:r>
          </a:p>
          <a:p>
            <a:r>
              <a:rPr lang="ru-RU" dirty="0"/>
              <a:t>Акт о досрочном завершении экзамена по объективным причинам является документом, подтверждающим уважительность причины </a:t>
            </a:r>
            <a:r>
              <a:rPr lang="ru-RU" dirty="0" err="1"/>
              <a:t>незавершения</a:t>
            </a:r>
            <a:r>
              <a:rPr lang="ru-RU" dirty="0"/>
              <a:t> выполнения экзаменационной работы. Он также служит основанием для повторного допуска участника экзамена к сдаче экзамена по соответствующему учебному предмету в резервные сроки.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91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935"/>
          </a:xfrm>
        </p:spPr>
        <p:txBody>
          <a:bodyPr/>
          <a:lstStyle/>
          <a:p>
            <a:pPr algn="ctr"/>
            <a:r>
              <a:rPr lang="ru-RU" dirty="0" smtClean="0"/>
              <a:t>ПОДАЧА АПЕЛЛЯЦИИ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3535"/>
            <a:ext cx="8596668" cy="5278581"/>
          </a:xfrm>
        </p:spPr>
        <p:txBody>
          <a:bodyPr/>
          <a:lstStyle/>
          <a:p>
            <a:r>
              <a:rPr lang="ru-RU" sz="2800" dirty="0"/>
              <a:t>Апелляция о несогласии с выставленными баллами, в том числе по результатам перепроверки экзаменационной работы, подается в течение 2 рабочих дней, следующих за официальным днем объявления результатов экзамена по соответствующему учебному предмету.</a:t>
            </a:r>
          </a:p>
          <a:p>
            <a:r>
              <a:rPr lang="ru-RU" sz="2800" dirty="0"/>
              <a:t>Апелляцию о нарушении Порядка проведения ГИА участник экзамена подает в день проведения экзамена по соответствующему учебному предмету члену ГЭК, не покидая ППЭ.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6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2423"/>
            <a:ext cx="8596668" cy="799070"/>
          </a:xfrm>
        </p:spPr>
        <p:txBody>
          <a:bodyPr/>
          <a:lstStyle/>
          <a:p>
            <a:pPr algn="ctr"/>
            <a:r>
              <a:rPr lang="ru-RU" b="1" u="sng" dirty="0" smtClean="0"/>
              <a:t>Программа дня открытых дверей</a:t>
            </a:r>
            <a:endParaRPr lang="ru-RU" b="1" u="sng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932022"/>
              </p:ext>
            </p:extLst>
          </p:nvPr>
        </p:nvGraphicFramePr>
        <p:xfrm>
          <a:off x="1006679" y="1319868"/>
          <a:ext cx="9145359" cy="4611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1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52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783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03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12.00-12.30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Актовый зал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ГИА 2024: основные вопросы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Коломиец А.В., заместитель директора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3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12.40-13.10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Мастер-классы от учителей –предметников: ЕГЭ по русскому языку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11А – Лыкова В.И. 201 каб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11Б – Хизниченко О.Н. 314 каб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11В – Ларионова А.С. 313 каб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3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13.20-14.00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Мастер-классы от учителей –предметников: ЕГЭ по математике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Профиль – Мочалина О.В. 216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База 1, 2 Озорнин А.С. – 213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7780" y="100668"/>
            <a:ext cx="16385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С 1 сентября 2023 года применяется новый порядок проведения ГИА по образовательным программам среднего общего образования (ГИА-11)</a:t>
            </a:r>
            <a:br>
              <a:rPr lang="ru-RU" sz="2400" b="1" dirty="0"/>
            </a:br>
            <a:r>
              <a:rPr lang="ru-RU" dirty="0"/>
              <a:t/>
            </a:r>
            <a:br>
              <a:rPr lang="ru-RU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75745" y="1930401"/>
            <a:ext cx="4185623" cy="411096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 1 сентября 2023 года вступил в силу приказ </a:t>
            </a:r>
            <a:r>
              <a:rPr lang="ru-RU" b="1" dirty="0" err="1"/>
              <a:t>Минпросвещения</a:t>
            </a:r>
            <a:r>
              <a:rPr lang="ru-RU" b="1" dirty="0"/>
              <a:t> России N 233, Рособрнадзора N 552 от 04.04.2023 "Об утверждении Порядка проведения государственной итоговой аттестации по образовательным программам среднего общего образования" (Зарегистрировано в Минюсте России 15.05.2023 N 73314), который действует до 1 сентября 2029 года. Признается утратившим силу аналогичный Приказ </a:t>
            </a:r>
            <a:r>
              <a:rPr lang="ru-RU" b="1" dirty="0" err="1"/>
              <a:t>Минпросвещения</a:t>
            </a:r>
            <a:r>
              <a:rPr lang="ru-RU" b="1" dirty="0"/>
              <a:t> и Рособрнадзора от 7 ноября 2018 г. </a:t>
            </a:r>
            <a:r>
              <a:rPr lang="ru-RU" b="1" dirty="0" smtClean="0"/>
              <a:t>N </a:t>
            </a:r>
            <a:r>
              <a:rPr lang="ru-RU" b="1" dirty="0"/>
              <a:t>190/1512.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8384" y="1930401"/>
            <a:ext cx="4185617" cy="4110962"/>
          </a:xfrm>
        </p:spPr>
        <p:txBody>
          <a:bodyPr/>
          <a:lstStyle/>
          <a:p>
            <a:r>
              <a:rPr lang="ru-RU" sz="2000" b="1" dirty="0" smtClean="0"/>
              <a:t>1Возможность </a:t>
            </a:r>
            <a:r>
              <a:rPr lang="ru-RU" sz="2000" b="1" dirty="0"/>
              <a:t>изменить уровень ЕГЭ по математике.</a:t>
            </a:r>
            <a:r>
              <a:rPr lang="ru-RU" sz="2000" dirty="0"/>
              <a:t> Выпускники могут поменять уровень ЕГЭ по математике, который указали в заявлении. Новое заявление надо подать сразу в ГЭК минимум за две недели до экзамена. Ранее такой возможности в Порядке не было.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2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С 1 сентября 2023 года применяется новый порядок проведения ГИА по образовательным программам </a:t>
            </a:r>
            <a:r>
              <a:rPr lang="ru-RU" sz="2400" b="1" dirty="0" smtClean="0"/>
              <a:t>ОСНОВНОГО </a:t>
            </a:r>
            <a:r>
              <a:rPr lang="ru-RU" sz="2400" b="1" dirty="0"/>
              <a:t>общего образования (</a:t>
            </a:r>
            <a:r>
              <a:rPr lang="ru-RU" sz="2400" b="1" dirty="0" smtClean="0"/>
              <a:t>ГИА-9)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dirty="0"/>
              <a:t/>
            </a:r>
            <a:br>
              <a:rPr lang="ru-RU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75745" y="1930401"/>
            <a:ext cx="4185623" cy="4110962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/>
              <a:t>С 1 сентября 2023 года вступают в силу совместные приказы </a:t>
            </a:r>
            <a:r>
              <a:rPr lang="ru-RU" sz="2300" b="1" dirty="0" err="1"/>
              <a:t>Минпросвещения</a:t>
            </a:r>
            <a:r>
              <a:rPr lang="ru-RU" sz="2300" b="1" dirty="0"/>
              <a:t> России и Рособрнадзора 04.04.2023 № 232/551, и  №233/552,  которыми утверждены новые редакции порядка проведения ГИА-9 </a:t>
            </a:r>
            <a:r>
              <a:rPr lang="ru-RU" sz="2300" b="1" dirty="0" smtClean="0"/>
              <a:t>, </a:t>
            </a:r>
            <a:r>
              <a:rPr lang="ru-RU" sz="2300" b="1" dirty="0"/>
              <a:t>направленные на совершенствование и упорядочивание их процедур проведения, а также итогового собеседования и итогового сочинения (изложения), в том числе в целях соблюдения прав участников ГИА и повышения объективности проведения экзаменов</a:t>
            </a:r>
            <a:r>
              <a:rPr lang="ru-RU" b="1" dirty="0"/>
              <a:t>.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8384" y="1930401"/>
            <a:ext cx="4185617" cy="411096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Участникам ГИА-9, которые не смогли пройти ГИА-9 в сентябрьские сроки по выбранным учебным предметам, предоставляется право изменить учебные предметы по выбору для повторного прохождения ГИА-9 в следующем году.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>Кроме того, приказами устанавливается возможность организации для участников экзаменов подачи заявлений об участии в ГИА-9 и ГИА-11 в дистанционной форме.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Утверждённое расписание ЕГЭ на 2024 год.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Приказ </a:t>
            </a:r>
            <a:r>
              <a:rPr lang="ru-RU" sz="2000" dirty="0"/>
              <a:t>Министерства просвещения Российской Федерации, Федеральной службы по надзору в сфере образования и науки от 18.12.2023 №953/2116 "Об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2024 году". Зарегистрирован 29.12.2023 №76764: </a:t>
            </a:r>
          </a:p>
        </p:txBody>
      </p:sp>
    </p:spTree>
    <p:extLst>
      <p:ext uri="{BB962C8B-B14F-4D97-AF65-F5344CB8AC3E}">
        <p14:creationId xmlns:p14="http://schemas.microsoft.com/office/powerpoint/2010/main" val="1279769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13659"/>
            <a:ext cx="8596668" cy="5361708"/>
          </a:xfrm>
        </p:spPr>
        <p:txBody>
          <a:bodyPr>
            <a:normAutofit/>
          </a:bodyPr>
          <a:lstStyle/>
          <a:p>
            <a:r>
              <a:rPr lang="ru-RU" sz="2000" dirty="0"/>
              <a:t>23 мая (четверг) — география, литература, химия;</a:t>
            </a:r>
            <a:br>
              <a:rPr lang="ru-RU" sz="2000" dirty="0"/>
            </a:br>
            <a:r>
              <a:rPr lang="ru-RU" sz="2000" dirty="0"/>
              <a:t>28 мая (вторник) — русский язык;</a:t>
            </a:r>
            <a:br>
              <a:rPr lang="ru-RU" sz="2000" dirty="0"/>
            </a:br>
            <a:r>
              <a:rPr lang="ru-RU" sz="2000" dirty="0"/>
              <a:t>31 мая (пятница) — ЕГЭ по математике базового уровня, ЕГЭ по математике профильного уровня;</a:t>
            </a:r>
            <a:br>
              <a:rPr lang="ru-RU" sz="2000" dirty="0"/>
            </a:br>
            <a:r>
              <a:rPr lang="ru-RU" sz="2000" dirty="0"/>
              <a:t>4 июня (вторник) — обществознание;</a:t>
            </a:r>
            <a:br>
              <a:rPr lang="ru-RU" sz="2000" dirty="0"/>
            </a:br>
            <a:r>
              <a:rPr lang="ru-RU" sz="2000" dirty="0"/>
              <a:t>7 июня (пятница) — информатика;</a:t>
            </a:r>
            <a:br>
              <a:rPr lang="ru-RU" sz="2000" dirty="0"/>
            </a:br>
            <a:r>
              <a:rPr lang="ru-RU" sz="2000" b="1" dirty="0"/>
              <a:t>8 июня (суббота) — информатика;</a:t>
            </a:r>
            <a:br>
              <a:rPr lang="ru-RU" sz="2000" b="1" dirty="0"/>
            </a:br>
            <a:r>
              <a:rPr lang="ru-RU" sz="2000" dirty="0"/>
              <a:t>10 июня (понедельник) — история, физика;</a:t>
            </a:r>
            <a:br>
              <a:rPr lang="ru-RU" sz="2000" dirty="0"/>
            </a:br>
            <a:r>
              <a:rPr lang="ru-RU" sz="2000" dirty="0"/>
              <a:t>13 июня (четверг) — биология, иностранные языки (английский, испанский, китайский, немецкий, французский) (письменная часть);</a:t>
            </a:r>
            <a:br>
              <a:rPr lang="ru-RU" sz="2000" dirty="0"/>
            </a:br>
            <a:r>
              <a:rPr lang="ru-RU" sz="2000" b="1" dirty="0"/>
              <a:t>17 июня (понедельник) — иностранные языки (английский, испанский, китайский, немецкий, французский) (устная часть);</a:t>
            </a:r>
            <a:br>
              <a:rPr lang="ru-RU" sz="2000" b="1" dirty="0"/>
            </a:br>
            <a:r>
              <a:rPr lang="ru-RU" sz="2000" dirty="0"/>
              <a:t>18 июня (вторник) — иностранные языки (английский, испанский, китайский, немецкий, французский) (устная часть).</a:t>
            </a:r>
          </a:p>
        </p:txBody>
      </p:sp>
    </p:spTree>
    <p:extLst>
      <p:ext uri="{BB962C8B-B14F-4D97-AF65-F5344CB8AC3E}">
        <p14:creationId xmlns:p14="http://schemas.microsoft.com/office/powerpoint/2010/main" val="4209984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Резервные дни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4851"/>
            <a:ext cx="8596668" cy="4979324"/>
          </a:xfrm>
        </p:spPr>
        <p:txBody>
          <a:bodyPr>
            <a:noAutofit/>
          </a:bodyPr>
          <a:lstStyle/>
          <a:p>
            <a:r>
              <a:rPr lang="ru-RU" sz="2400" dirty="0"/>
              <a:t>20 июня (четверг) — русский язык;</a:t>
            </a:r>
            <a:br>
              <a:rPr lang="ru-RU" sz="2400" dirty="0"/>
            </a:br>
            <a:r>
              <a:rPr lang="ru-RU" sz="2400" dirty="0"/>
              <a:t>21 июня (пятница) — география, литература, физика;</a:t>
            </a:r>
            <a:br>
              <a:rPr lang="ru-RU" sz="2400" dirty="0"/>
            </a:br>
            <a:r>
              <a:rPr lang="ru-RU" sz="2400" dirty="0"/>
              <a:t>24 июня (понедельник) — ЕГЭ по математике базового уровня, ЕГЭ по математике профильного уровня;</a:t>
            </a:r>
            <a:br>
              <a:rPr lang="ru-RU" sz="2400" dirty="0"/>
            </a:br>
            <a:r>
              <a:rPr lang="ru-RU" sz="2400" dirty="0"/>
              <a:t>25 июня (вторник) — информатика, обществознание, химия;</a:t>
            </a:r>
            <a:br>
              <a:rPr lang="ru-RU" sz="2400" dirty="0"/>
            </a:br>
            <a:r>
              <a:rPr lang="ru-RU" sz="2400" dirty="0"/>
              <a:t>26 июня (среда) — иностранные языки (английский, испанский, китайский, немецкий, французский) (устная часть), история;</a:t>
            </a:r>
            <a:br>
              <a:rPr lang="ru-RU" sz="2400" dirty="0"/>
            </a:br>
            <a:r>
              <a:rPr lang="ru-RU" sz="2400" dirty="0"/>
              <a:t>27 июня (четверг) — биология, иностранные языки (английский, испанский, китайский, немецкий, французский) (письменная часть);</a:t>
            </a:r>
            <a:br>
              <a:rPr lang="ru-RU" sz="2400" dirty="0"/>
            </a:br>
            <a:r>
              <a:rPr lang="ru-RU" sz="2400" dirty="0"/>
              <a:t>1 июля (понедельник) — по всем учебным предметам;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5473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Дополнительный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4 сентября (среда) — русский язык;</a:t>
            </a:r>
            <a:br>
              <a:rPr lang="ru-RU" sz="2800" dirty="0"/>
            </a:br>
            <a:r>
              <a:rPr lang="ru-RU" sz="2800" dirty="0"/>
              <a:t>9 сентября (понедельник) — ЕГЭ по математике базового уровня.</a:t>
            </a:r>
            <a:br>
              <a:rPr lang="ru-RU" sz="2800" dirty="0"/>
            </a:br>
            <a:r>
              <a:rPr lang="ru-RU" sz="2800" dirty="0"/>
              <a:t>23 сентября (понедельник) — ЕГЭ по математике базового уровня, русский язык.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6710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ПРЕДМЕТОВ ДЛЯ СДАЧИ ЕГЭ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785318"/>
              </p:ext>
            </p:extLst>
          </p:nvPr>
        </p:nvGraphicFramePr>
        <p:xfrm>
          <a:off x="677863" y="1930401"/>
          <a:ext cx="8596313" cy="296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483">
                  <a:extLst>
                    <a:ext uri="{9D8B030D-6E8A-4147-A177-3AD203B41FA5}">
                      <a16:colId xmlns="" xmlns:a16="http://schemas.microsoft.com/office/drawing/2014/main" val="730643406"/>
                    </a:ext>
                  </a:extLst>
                </a:gridCol>
                <a:gridCol w="781483">
                  <a:extLst>
                    <a:ext uri="{9D8B030D-6E8A-4147-A177-3AD203B41FA5}">
                      <a16:colId xmlns="" xmlns:a16="http://schemas.microsoft.com/office/drawing/2014/main" val="2838814929"/>
                    </a:ext>
                  </a:extLst>
                </a:gridCol>
                <a:gridCol w="781483">
                  <a:extLst>
                    <a:ext uri="{9D8B030D-6E8A-4147-A177-3AD203B41FA5}">
                      <a16:colId xmlns="" xmlns:a16="http://schemas.microsoft.com/office/drawing/2014/main" val="45612160"/>
                    </a:ext>
                  </a:extLst>
                </a:gridCol>
                <a:gridCol w="781483">
                  <a:extLst>
                    <a:ext uri="{9D8B030D-6E8A-4147-A177-3AD203B41FA5}">
                      <a16:colId xmlns="" xmlns:a16="http://schemas.microsoft.com/office/drawing/2014/main" val="2196945961"/>
                    </a:ext>
                  </a:extLst>
                </a:gridCol>
                <a:gridCol w="781483">
                  <a:extLst>
                    <a:ext uri="{9D8B030D-6E8A-4147-A177-3AD203B41FA5}">
                      <a16:colId xmlns="" xmlns:a16="http://schemas.microsoft.com/office/drawing/2014/main" val="4281788658"/>
                    </a:ext>
                  </a:extLst>
                </a:gridCol>
                <a:gridCol w="781483">
                  <a:extLst>
                    <a:ext uri="{9D8B030D-6E8A-4147-A177-3AD203B41FA5}">
                      <a16:colId xmlns="" xmlns:a16="http://schemas.microsoft.com/office/drawing/2014/main" val="3561389355"/>
                    </a:ext>
                  </a:extLst>
                </a:gridCol>
                <a:gridCol w="781483">
                  <a:extLst>
                    <a:ext uri="{9D8B030D-6E8A-4147-A177-3AD203B41FA5}">
                      <a16:colId xmlns="" xmlns:a16="http://schemas.microsoft.com/office/drawing/2014/main" val="3986497644"/>
                    </a:ext>
                  </a:extLst>
                </a:gridCol>
                <a:gridCol w="781483">
                  <a:extLst>
                    <a:ext uri="{9D8B030D-6E8A-4147-A177-3AD203B41FA5}">
                      <a16:colId xmlns="" xmlns:a16="http://schemas.microsoft.com/office/drawing/2014/main" val="2359736373"/>
                    </a:ext>
                  </a:extLst>
                </a:gridCol>
                <a:gridCol w="781483">
                  <a:extLst>
                    <a:ext uri="{9D8B030D-6E8A-4147-A177-3AD203B41FA5}">
                      <a16:colId xmlns="" xmlns:a16="http://schemas.microsoft.com/office/drawing/2014/main" val="2940279199"/>
                    </a:ext>
                  </a:extLst>
                </a:gridCol>
                <a:gridCol w="781483">
                  <a:extLst>
                    <a:ext uri="{9D8B030D-6E8A-4147-A177-3AD203B41FA5}">
                      <a16:colId xmlns="" xmlns:a16="http://schemas.microsoft.com/office/drawing/2014/main" val="948139365"/>
                    </a:ext>
                  </a:extLst>
                </a:gridCol>
                <a:gridCol w="781483">
                  <a:extLst>
                    <a:ext uri="{9D8B030D-6E8A-4147-A177-3AD203B41FA5}">
                      <a16:colId xmlns="" xmlns:a16="http://schemas.microsoft.com/office/drawing/2014/main" val="2950580992"/>
                    </a:ext>
                  </a:extLst>
                </a:gridCol>
              </a:tblGrid>
              <a:tr h="12716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КЛАСС</a:t>
                      </a:r>
                      <a:endParaRPr lang="ru-RU" sz="1600" dirty="0"/>
                    </a:p>
                  </a:txBody>
                  <a:tcPr marL="74751" marR="74751"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 ПРОФИЛЬ</a:t>
                      </a:r>
                      <a:endParaRPr lang="ru-RU" sz="1600" dirty="0"/>
                    </a:p>
                  </a:txBody>
                  <a:tcPr marL="74751" marR="74751"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АНГЛИЙСКИЙ</a:t>
                      </a:r>
                      <a:endParaRPr lang="ru-RU" sz="1600" dirty="0"/>
                    </a:p>
                  </a:txBody>
                  <a:tcPr marL="74751" marR="74751"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БИОЛОГИЯ</a:t>
                      </a:r>
                      <a:endParaRPr lang="ru-RU" sz="1600" dirty="0"/>
                    </a:p>
                  </a:txBody>
                  <a:tcPr marL="74751" marR="74751"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ГЕОГРАФИЯ</a:t>
                      </a:r>
                      <a:endParaRPr lang="ru-RU" sz="1600" dirty="0"/>
                    </a:p>
                  </a:txBody>
                  <a:tcPr marL="74751" marR="74751"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ИНФОРМАТИКА</a:t>
                      </a:r>
                      <a:endParaRPr lang="ru-RU" sz="1600" dirty="0"/>
                    </a:p>
                  </a:txBody>
                  <a:tcPr marL="74751" marR="74751"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</a:t>
                      </a:r>
                      <a:endParaRPr lang="ru-RU" sz="1600" dirty="0"/>
                    </a:p>
                  </a:txBody>
                  <a:tcPr marL="74751" marR="74751"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ЛИТЕРАТУРА</a:t>
                      </a:r>
                      <a:endParaRPr lang="ru-RU" sz="1600" dirty="0"/>
                    </a:p>
                  </a:txBody>
                  <a:tcPr marL="74751" marR="74751"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ОБЩЕСТВОЗНАНИЕ</a:t>
                      </a:r>
                      <a:endParaRPr lang="ru-RU" sz="1600" dirty="0"/>
                    </a:p>
                  </a:txBody>
                  <a:tcPr marL="74751" marR="74751"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</a:t>
                      </a:r>
                      <a:endParaRPr lang="ru-RU" sz="1600" dirty="0"/>
                    </a:p>
                  </a:txBody>
                  <a:tcPr marL="74751" marR="74751"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ХИМИЯ</a:t>
                      </a:r>
                      <a:endParaRPr lang="ru-RU" sz="1600" dirty="0"/>
                    </a:p>
                  </a:txBody>
                  <a:tcPr marL="74751" marR="74751" vert="vert270"/>
                </a:tc>
                <a:extLst>
                  <a:ext uri="{0D108BD9-81ED-4DB2-BD59-A6C34878D82A}">
                    <a16:rowId xmlns="" xmlns:a16="http://schemas.microsoft.com/office/drawing/2014/main" val="4213187626"/>
                  </a:ext>
                </a:extLst>
              </a:tr>
              <a:tr h="42962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 а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18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="" xmlns:a16="http://schemas.microsoft.com/office/drawing/2014/main" val="3847431126"/>
                  </a:ext>
                </a:extLst>
              </a:tr>
              <a:tr h="42962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 б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="" xmlns:a16="http://schemas.microsoft.com/office/drawing/2014/main" val="893966063"/>
                  </a:ext>
                </a:extLst>
              </a:tr>
              <a:tr h="42962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 в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="" xmlns:a16="http://schemas.microsoft.com/office/drawing/2014/main" val="49233873"/>
                  </a:ext>
                </a:extLst>
              </a:tr>
              <a:tr h="402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="" xmlns:a16="http://schemas.microsoft.com/office/drawing/2014/main" val="1932205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024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кабинеты</a:t>
            </a:r>
            <a:r>
              <a:rPr lang="en-US" dirty="0" smtClean="0"/>
              <a:t> </a:t>
            </a:r>
            <a:r>
              <a:rPr lang="ru-RU" dirty="0" smtClean="0"/>
              <a:t>на сайте    </a:t>
            </a:r>
            <a:r>
              <a:rPr lang="en-US" dirty="0" smtClean="0"/>
              <a:t>gia66.ru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930" t="6337" r="5916" b="4845"/>
          <a:stretch/>
        </p:blipFill>
        <p:spPr>
          <a:xfrm>
            <a:off x="415636" y="1305098"/>
            <a:ext cx="10316095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8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ДИАГНОСТИЧЕСКИЕ РАБОТЫ</a:t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/>
              <a:t>V</a:t>
            </a:r>
            <a:r>
              <a:rPr lang="en-US" sz="2400" dirty="0" smtClean="0"/>
              <a:t> </a:t>
            </a:r>
            <a:r>
              <a:rPr lang="ru-RU" sz="2400" dirty="0" smtClean="0"/>
              <a:t>– уровень ОО, 5.03 и 15.05 – регион)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150715"/>
              </p:ext>
            </p:extLst>
          </p:nvPr>
        </p:nvGraphicFramePr>
        <p:xfrm>
          <a:off x="274317" y="2160588"/>
          <a:ext cx="9368446" cy="33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599">
                  <a:extLst>
                    <a:ext uri="{9D8B030D-6E8A-4147-A177-3AD203B41FA5}">
                      <a16:colId xmlns="" xmlns:a16="http://schemas.microsoft.com/office/drawing/2014/main" val="3831098864"/>
                    </a:ext>
                  </a:extLst>
                </a:gridCol>
                <a:gridCol w="1103513">
                  <a:extLst>
                    <a:ext uri="{9D8B030D-6E8A-4147-A177-3AD203B41FA5}">
                      <a16:colId xmlns="" xmlns:a16="http://schemas.microsoft.com/office/drawing/2014/main" val="707418501"/>
                    </a:ext>
                  </a:extLst>
                </a:gridCol>
                <a:gridCol w="1171056">
                  <a:extLst>
                    <a:ext uri="{9D8B030D-6E8A-4147-A177-3AD203B41FA5}">
                      <a16:colId xmlns="" xmlns:a16="http://schemas.microsoft.com/office/drawing/2014/main" val="185741782"/>
                    </a:ext>
                  </a:extLst>
                </a:gridCol>
                <a:gridCol w="1002528">
                  <a:extLst>
                    <a:ext uri="{9D8B030D-6E8A-4147-A177-3AD203B41FA5}">
                      <a16:colId xmlns="" xmlns:a16="http://schemas.microsoft.com/office/drawing/2014/main" val="4247813805"/>
                    </a:ext>
                  </a:extLst>
                </a:gridCol>
                <a:gridCol w="1339582">
                  <a:extLst>
                    <a:ext uri="{9D8B030D-6E8A-4147-A177-3AD203B41FA5}">
                      <a16:colId xmlns="" xmlns:a16="http://schemas.microsoft.com/office/drawing/2014/main" val="3174722592"/>
                    </a:ext>
                  </a:extLst>
                </a:gridCol>
                <a:gridCol w="1171056">
                  <a:extLst>
                    <a:ext uri="{9D8B030D-6E8A-4147-A177-3AD203B41FA5}">
                      <a16:colId xmlns="" xmlns:a16="http://schemas.microsoft.com/office/drawing/2014/main" val="3679389774"/>
                    </a:ext>
                  </a:extLst>
                </a:gridCol>
                <a:gridCol w="1171056">
                  <a:extLst>
                    <a:ext uri="{9D8B030D-6E8A-4147-A177-3AD203B41FA5}">
                      <a16:colId xmlns="" xmlns:a16="http://schemas.microsoft.com/office/drawing/2014/main" val="2685268820"/>
                    </a:ext>
                  </a:extLst>
                </a:gridCol>
                <a:gridCol w="1171056">
                  <a:extLst>
                    <a:ext uri="{9D8B030D-6E8A-4147-A177-3AD203B41FA5}">
                      <a16:colId xmlns="" xmlns:a16="http://schemas.microsoft.com/office/drawing/2014/main" val="4194358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="" xmlns:a16="http://schemas.microsoft.com/office/drawing/2014/main" val="145656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="" xmlns:a16="http://schemas.microsoft.com/office/drawing/2014/main" val="381119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марта 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мая</a:t>
                      </a:r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="" xmlns:a16="http://schemas.microsoft.com/office/drawing/2014/main" val="365599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</a:t>
                      </a:r>
                      <a:r>
                        <a:rPr lang="ru-RU" baseline="0" dirty="0" smtClean="0"/>
                        <a:t> по выбору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марта КЕГЭ,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1600" baseline="0" dirty="0" smtClean="0"/>
                        <a:t>биология, английский</a:t>
                      </a:r>
                      <a:endParaRPr lang="ru-RU" sz="16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мая КЕГЭ,</a:t>
                      </a:r>
                      <a:r>
                        <a:rPr lang="ru-RU" baseline="0" dirty="0" smtClean="0"/>
                        <a:t> биология, английский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="" xmlns:a16="http://schemas.microsoft.com/office/drawing/2014/main" val="1235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196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диагностических работ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Русский язык – 2 человека из 70 написали пробник на недостаточное количество баллов (менее 24 баллов) для получения аттестата</a:t>
            </a:r>
          </a:p>
          <a:p>
            <a:r>
              <a:rPr lang="ru-RU" sz="2400" dirty="0" smtClean="0"/>
              <a:t>Математика  базовый уровень – на «2» написали 3 человека</a:t>
            </a:r>
          </a:p>
          <a:p>
            <a:r>
              <a:rPr lang="ru-RU" sz="2400" dirty="0" smtClean="0"/>
              <a:t>Профильная математика – незачет у 3 человек ( менее 27 баллов)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1255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Минимальные баллы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Для получения аттестата: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→ Русский язык - 24</a:t>
            </a:r>
            <a:br>
              <a:rPr lang="ru-RU" sz="4000" dirty="0"/>
            </a:br>
            <a:r>
              <a:rPr lang="ru-RU" sz="4000" dirty="0"/>
              <a:t>→ Математика - 27</a:t>
            </a:r>
            <a:br>
              <a:rPr lang="ru-RU" sz="4000" dirty="0"/>
            </a:br>
            <a:r>
              <a:rPr lang="ru-RU" sz="4000" dirty="0"/>
              <a:t>→ Математика база - 3(оценка)</a:t>
            </a:r>
          </a:p>
        </p:txBody>
      </p:sp>
    </p:spTree>
    <p:extLst>
      <p:ext uri="{BB962C8B-B14F-4D97-AF65-F5344CB8AC3E}">
        <p14:creationId xmlns:p14="http://schemas.microsoft.com/office/powerpoint/2010/main" val="2392134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Минимальные баллы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3411"/>
            <a:ext cx="8596668" cy="5187142"/>
          </a:xfrm>
        </p:spPr>
        <p:txBody>
          <a:bodyPr>
            <a:noAutofit/>
          </a:bodyPr>
          <a:lstStyle/>
          <a:p>
            <a:r>
              <a:rPr lang="ru-RU" sz="2400" b="1" dirty="0"/>
              <a:t>Минимальные баллы в подведомственные образовательные учреждения </a:t>
            </a:r>
            <a:r>
              <a:rPr lang="ru-RU" sz="2400" b="1" dirty="0" err="1"/>
              <a:t>Минобрнауки</a:t>
            </a:r>
            <a:r>
              <a:rPr lang="ru-RU" sz="2400" b="1" dirty="0"/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→ Русский язык - 40</a:t>
            </a:r>
            <a:br>
              <a:rPr lang="ru-RU" sz="2400" dirty="0"/>
            </a:br>
            <a:r>
              <a:rPr lang="ru-RU" sz="2400" dirty="0"/>
              <a:t>→ Математика - 39</a:t>
            </a:r>
            <a:br>
              <a:rPr lang="ru-RU" sz="2400" dirty="0"/>
            </a:br>
            <a:r>
              <a:rPr lang="ru-RU" sz="2400" dirty="0"/>
              <a:t>→ Физика - 39</a:t>
            </a:r>
            <a:br>
              <a:rPr lang="ru-RU" sz="2400" dirty="0"/>
            </a:br>
            <a:r>
              <a:rPr lang="ru-RU" sz="2400" dirty="0"/>
              <a:t>→ Обществознание - 45</a:t>
            </a:r>
            <a:br>
              <a:rPr lang="ru-RU" sz="2400" dirty="0"/>
            </a:br>
            <a:r>
              <a:rPr lang="ru-RU" sz="2400" dirty="0"/>
              <a:t>→ История - 35</a:t>
            </a:r>
            <a:br>
              <a:rPr lang="ru-RU" sz="2400" dirty="0"/>
            </a:br>
            <a:r>
              <a:rPr lang="ru-RU" sz="2400" dirty="0"/>
              <a:t>→ Информатика - 44</a:t>
            </a:r>
            <a:br>
              <a:rPr lang="ru-RU" sz="2400" dirty="0"/>
            </a:br>
            <a:r>
              <a:rPr lang="ru-RU" sz="2400" dirty="0"/>
              <a:t>→ Иностранный язык - 30</a:t>
            </a:r>
            <a:br>
              <a:rPr lang="ru-RU" sz="2400" dirty="0"/>
            </a:br>
            <a:r>
              <a:rPr lang="ru-RU" sz="2400" dirty="0"/>
              <a:t>→ Литература - 40</a:t>
            </a:r>
            <a:br>
              <a:rPr lang="ru-RU" sz="2400" dirty="0"/>
            </a:br>
            <a:r>
              <a:rPr lang="ru-RU" sz="2400" dirty="0"/>
              <a:t>→ Биология - 39</a:t>
            </a:r>
            <a:br>
              <a:rPr lang="ru-RU" sz="2400" dirty="0"/>
            </a:br>
            <a:r>
              <a:rPr lang="ru-RU" sz="2400" dirty="0"/>
              <a:t>→ География - 40</a:t>
            </a:r>
            <a:br>
              <a:rPr lang="ru-RU" sz="2400" dirty="0"/>
            </a:br>
            <a:r>
              <a:rPr lang="ru-RU" sz="2400" dirty="0"/>
              <a:t>→ Химия - 39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212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РАСПИСАНИЕ ГИА - 9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Приказ Министерства просвещения Российской Федерации, Федеральной службы по надзору в сфере образования и науки от 18.12.2023 № 954/2117 «Об утверждении единого расписания и продолжительности проведения основного государственного экзамена по каждому учебному предмету, требований к использованию средств обучения и воспитания при его проведении в 2024 году». </a:t>
            </a:r>
          </a:p>
        </p:txBody>
      </p:sp>
    </p:spTree>
    <p:extLst>
      <p:ext uri="{BB962C8B-B14F-4D97-AF65-F5344CB8AC3E}">
        <p14:creationId xmlns:p14="http://schemas.microsoft.com/office/powerpoint/2010/main" val="2786921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Место проведения экзаменов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9707" t="8752" r="10286" b="12818"/>
          <a:stretch/>
        </p:blipFill>
        <p:spPr>
          <a:xfrm>
            <a:off x="382385" y="1825607"/>
            <a:ext cx="4621877" cy="4558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МАОУ СОШ № 168 </a:t>
            </a:r>
          </a:p>
          <a:p>
            <a:pPr algn="ctr"/>
            <a:r>
              <a:rPr lang="ru-RU" dirty="0" smtClean="0"/>
              <a:t>ППЭ 8107</a:t>
            </a:r>
          </a:p>
          <a:p>
            <a:pPr algn="ctr"/>
            <a:r>
              <a:rPr lang="ru-RU" dirty="0">
                <a:hlinkClick r:id="rId3"/>
              </a:rPr>
              <a:t>Улица Серафимы Дерябиной, </a:t>
            </a:r>
            <a:r>
              <a:rPr lang="ru-RU" dirty="0" smtClean="0">
                <a:hlinkClick r:id="rId3"/>
              </a:rPr>
              <a:t>27а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213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ОСНОВАНИЯ ДЛЯ УДАЛЕНИЯ С ЭКЗАМЕНА</a:t>
            </a:r>
            <a:endParaRPr lang="ru-RU" dirty="0"/>
          </a:p>
        </p:txBody>
      </p:sp>
      <p:pic>
        <p:nvPicPr>
          <p:cNvPr id="6" name="Picture 2" descr="https://school68.edu.yar.ru/09ege_i_gia__/udalenie_s_ekzamena_albom_w900_h6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2160588"/>
            <a:ext cx="9102436" cy="42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91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ДОСРОЧНОЕ ОКОНЧАНИЕ ЭКЗАМЕНА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1596045"/>
            <a:ext cx="8596668" cy="4445318"/>
          </a:xfrm>
        </p:spPr>
        <p:txBody>
          <a:bodyPr>
            <a:normAutofit/>
          </a:bodyPr>
          <a:lstStyle/>
          <a:p>
            <a:r>
              <a:rPr lang="ru-RU" dirty="0"/>
              <a:t>Досрочное завершение экзамена возможно, если участник экзамена по состоянию здоровья или другим объективным причинам не может завершить выполнение экзаменационной работы.</a:t>
            </a:r>
          </a:p>
          <a:p>
            <a:r>
              <a:rPr lang="ru-RU" dirty="0"/>
              <a:t>В этом случае участник экзамена досрочно покидает ППЭ. Организаторы сопровождают его к медицинскому работнику и приглашают члена ГЭК.</a:t>
            </a:r>
          </a:p>
          <a:p>
            <a:r>
              <a:rPr lang="ru-RU" dirty="0"/>
              <a:t>При согласии участника экзамена досрочно завершить экзамен член ГЭК и медицинский работник составляют акт о досрочном завершении экзамена по объективным причинам.</a:t>
            </a:r>
          </a:p>
          <a:p>
            <a:r>
              <a:rPr lang="ru-RU" dirty="0"/>
              <a:t>Акт о досрочном завершении экзамена по объективным причинам является документом, подтверждающим уважительность причины </a:t>
            </a:r>
            <a:r>
              <a:rPr lang="ru-RU" dirty="0" err="1"/>
              <a:t>незавершения</a:t>
            </a:r>
            <a:r>
              <a:rPr lang="ru-RU" dirty="0"/>
              <a:t> выполнения экзаменационной работы. Он также служит основанием для повторного допуска участника экзамена к сдаче экзамена по соответствующему учебному предмету в резервные сроки.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236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ПОДАЧА АПЕЛЛЯЦИИ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Апелляция о несогласии с выставленными баллами, в том числе по результатам перепроверки экзаменационной работы, подается в течение 2 рабочих дней, следующих за официальным днем объявления результатов экзамена по соответствующему учебному предмету.</a:t>
            </a:r>
          </a:p>
          <a:p>
            <a:r>
              <a:rPr lang="ru-RU" sz="2400" dirty="0"/>
              <a:t>Апелляцию о нарушении Порядка проведения ГИА участник экзамена подает в день проведения экзамена по соответствующему учебному предмету члену ГЭК, не покидая ППЭ.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3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Медали</a:t>
            </a:r>
            <a:r>
              <a:rPr lang="ru-RU" dirty="0"/>
              <a:t> "</a:t>
            </a:r>
            <a:r>
              <a:rPr lang="ru-RU" b="1" dirty="0"/>
              <a:t>За</a:t>
            </a:r>
            <a:r>
              <a:rPr lang="ru-RU" dirty="0"/>
              <a:t> </a:t>
            </a:r>
            <a:r>
              <a:rPr lang="ru-RU" b="1" dirty="0"/>
              <a:t>особые</a:t>
            </a:r>
            <a:r>
              <a:rPr lang="ru-RU" dirty="0"/>
              <a:t> </a:t>
            </a:r>
            <a:r>
              <a:rPr lang="ru-RU" b="1" dirty="0"/>
              <a:t>успехи</a:t>
            </a:r>
            <a:r>
              <a:rPr lang="ru-RU" dirty="0"/>
              <a:t> в учении" I </a:t>
            </a:r>
            <a:r>
              <a:rPr lang="ru-RU" b="1" dirty="0"/>
              <a:t>и</a:t>
            </a:r>
            <a:r>
              <a:rPr lang="ru-RU" dirty="0"/>
              <a:t> </a:t>
            </a:r>
            <a:r>
              <a:rPr lang="ru-RU" b="1" dirty="0"/>
              <a:t>II</a:t>
            </a:r>
            <a:r>
              <a:rPr lang="ru-RU" dirty="0"/>
              <a:t> </a:t>
            </a:r>
            <a:r>
              <a:rPr lang="ru-RU" b="1" dirty="0"/>
              <a:t>степеней</a:t>
            </a:r>
            <a:r>
              <a:rPr lang="ru-RU" dirty="0"/>
              <a:t>".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Приказ Министерства просвещения Российской Федерации от 29.09.2023 № 730 "Об утверждении Порядка и условий выдачи </a:t>
            </a:r>
            <a:r>
              <a:rPr lang="ru-RU" b="1" dirty="0"/>
              <a:t>медалей</a:t>
            </a:r>
            <a:r>
              <a:rPr lang="ru-RU" dirty="0"/>
              <a:t> "</a:t>
            </a:r>
            <a:r>
              <a:rPr lang="ru-RU" b="1" dirty="0"/>
              <a:t>За</a:t>
            </a:r>
            <a:r>
              <a:rPr lang="ru-RU" dirty="0"/>
              <a:t> </a:t>
            </a:r>
            <a:r>
              <a:rPr lang="ru-RU" b="1" dirty="0"/>
              <a:t>особые</a:t>
            </a:r>
            <a:r>
              <a:rPr lang="ru-RU" dirty="0"/>
              <a:t> </a:t>
            </a:r>
            <a:r>
              <a:rPr lang="ru-RU" b="1" dirty="0"/>
              <a:t>успехи</a:t>
            </a:r>
            <a:r>
              <a:rPr lang="ru-RU" dirty="0"/>
              <a:t> в учении" I </a:t>
            </a:r>
            <a:r>
              <a:rPr lang="ru-RU" b="1" dirty="0"/>
              <a:t>и</a:t>
            </a:r>
            <a:r>
              <a:rPr lang="ru-RU" dirty="0"/>
              <a:t> </a:t>
            </a:r>
            <a:r>
              <a:rPr lang="ru-RU" b="1" dirty="0"/>
              <a:t>II</a:t>
            </a:r>
            <a:r>
              <a:rPr lang="ru-RU" dirty="0"/>
              <a:t> </a:t>
            </a:r>
            <a:r>
              <a:rPr lang="ru-RU" b="1" dirty="0"/>
              <a:t>степеней</a:t>
            </a:r>
            <a:r>
              <a:rPr lang="ru-RU" dirty="0"/>
              <a:t>". ... Приказ Министерства просвещения Российской Федерации от 29.09.2023 № 730 "Об утверждении Порядка и условий выдачи </a:t>
            </a:r>
            <a:r>
              <a:rPr lang="ru-RU" b="1" dirty="0"/>
              <a:t>медалей</a:t>
            </a:r>
            <a:r>
              <a:rPr lang="ru-RU" dirty="0"/>
              <a:t> "</a:t>
            </a:r>
            <a:r>
              <a:rPr lang="ru-RU" b="1" dirty="0"/>
              <a:t>За</a:t>
            </a:r>
            <a:r>
              <a:rPr lang="ru-RU" dirty="0"/>
              <a:t> </a:t>
            </a:r>
            <a:r>
              <a:rPr lang="ru-RU" b="1" dirty="0"/>
              <a:t>особые</a:t>
            </a:r>
            <a:r>
              <a:rPr lang="ru-RU" dirty="0"/>
              <a:t> </a:t>
            </a:r>
            <a:r>
              <a:rPr lang="ru-RU" b="1" dirty="0"/>
              <a:t>успехи</a:t>
            </a:r>
            <a:r>
              <a:rPr lang="ru-RU" dirty="0"/>
              <a:t> в учении" I </a:t>
            </a:r>
            <a:r>
              <a:rPr lang="ru-RU" b="1" dirty="0"/>
              <a:t>и</a:t>
            </a:r>
            <a:r>
              <a:rPr lang="ru-RU" dirty="0"/>
              <a:t> </a:t>
            </a:r>
            <a:r>
              <a:rPr lang="ru-RU" b="1" dirty="0"/>
              <a:t>II</a:t>
            </a:r>
            <a:r>
              <a:rPr lang="ru-RU" dirty="0"/>
              <a:t> </a:t>
            </a:r>
            <a:r>
              <a:rPr lang="ru-RU" b="1" dirty="0"/>
              <a:t>степеней</a:t>
            </a:r>
            <a:r>
              <a:rPr lang="ru-RU" dirty="0"/>
              <a:t>" (Зарегистрирован 27.10.2023 № 75758).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Медаль "За особые успехи в учении" I степени вручается выпускникам школ, имеющим итоговые оценки успеваемости "отлично" по всем учебным предметам и успешно прошедшим ГИА. (русский язык математика профиль не менее 70 б, математика база «5»)</a:t>
            </a:r>
          </a:p>
          <a:p>
            <a:r>
              <a:rPr lang="ru-RU" dirty="0"/>
              <a:t>Медаль "За особые успехи в учении" II степени вручается выпускникам школ, имеющим не более двух оценок "хорошо" и успешно прошедшим ГИА. русский язык математика профиль не менее 70 б, математика база «5»)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49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Основной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 мая (вторник) — иностранные языки (английский, испанский, немецкий, французский);</a:t>
            </a:r>
            <a:br>
              <a:rPr lang="ru-RU" dirty="0"/>
            </a:br>
            <a:r>
              <a:rPr lang="ru-RU" dirty="0"/>
              <a:t>22 мая (среда) — иностранные языки (английский, испанский, немецкий, французский);</a:t>
            </a:r>
            <a:br>
              <a:rPr lang="ru-RU" dirty="0"/>
            </a:br>
            <a:r>
              <a:rPr lang="ru-RU" dirty="0"/>
              <a:t>27 мая (понедельник) — биология, информатика, обществознание, химия;</a:t>
            </a:r>
            <a:br>
              <a:rPr lang="ru-RU" dirty="0"/>
            </a:br>
            <a:r>
              <a:rPr lang="ru-RU" dirty="0"/>
              <a:t>30 мая (четверг) — география, история, физика, химия;</a:t>
            </a:r>
            <a:br>
              <a:rPr lang="ru-RU" dirty="0"/>
            </a:br>
            <a:r>
              <a:rPr lang="ru-RU" dirty="0"/>
              <a:t>3 июня (понедельник) — русский язык;</a:t>
            </a:r>
            <a:br>
              <a:rPr lang="ru-RU" dirty="0"/>
            </a:br>
            <a:r>
              <a:rPr lang="ru-RU" dirty="0"/>
              <a:t>6 июня (четверг) — математика;</a:t>
            </a:r>
            <a:br>
              <a:rPr lang="ru-RU" dirty="0"/>
            </a:br>
            <a:r>
              <a:rPr lang="ru-RU" dirty="0"/>
              <a:t>11 июня (вторник) — география, информатика, обществознание;</a:t>
            </a:r>
            <a:br>
              <a:rPr lang="ru-RU" dirty="0"/>
            </a:br>
            <a:r>
              <a:rPr lang="ru-RU" dirty="0"/>
              <a:t>14 июня (пятница) — биология, информатика, литература, физика.</a:t>
            </a:r>
          </a:p>
        </p:txBody>
      </p:sp>
    </p:spTree>
    <p:extLst>
      <p:ext uri="{BB962C8B-B14F-4D97-AF65-F5344CB8AC3E}">
        <p14:creationId xmlns:p14="http://schemas.microsoft.com/office/powerpoint/2010/main" val="191550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РАСПИСАНИЕ ГИА – 9 (РЕЗЕРВ И ДОПОЛНИТЕЛЬНЫЙ ПЕРИОД)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/>
              <a:t>Резервные дни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24 июня (понедельник) — русский язык;</a:t>
            </a:r>
            <a:br>
              <a:rPr lang="ru-RU" dirty="0"/>
            </a:br>
            <a:r>
              <a:rPr lang="ru-RU" dirty="0"/>
              <a:t>25 июня (вторник) — по всем учебным предметам (кроме русского языка и математики);</a:t>
            </a:r>
            <a:br>
              <a:rPr lang="ru-RU" dirty="0"/>
            </a:br>
            <a:r>
              <a:rPr lang="ru-RU" dirty="0"/>
              <a:t>26 июня (среда) — по всем учебным предметам (кроме русского языка и математики);</a:t>
            </a:r>
            <a:br>
              <a:rPr lang="ru-RU" dirty="0"/>
            </a:br>
            <a:r>
              <a:rPr lang="ru-RU" dirty="0"/>
              <a:t>27 июня (четверг) — математика;</a:t>
            </a:r>
            <a:br>
              <a:rPr lang="ru-RU" dirty="0"/>
            </a:br>
            <a:r>
              <a:rPr lang="ru-RU" dirty="0"/>
              <a:t>1 июля (понедельник) — по всем учебным предметам;</a:t>
            </a:r>
            <a:br>
              <a:rPr lang="ru-RU" dirty="0"/>
            </a:br>
            <a:r>
              <a:rPr lang="ru-RU" dirty="0"/>
              <a:t>2 июля (вторник) — по всем учебным предметам;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Дополнительный период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 сентября (вторник) — математика;</a:t>
            </a:r>
            <a:br>
              <a:rPr lang="ru-RU" dirty="0"/>
            </a:br>
            <a:r>
              <a:rPr lang="ru-RU" dirty="0"/>
              <a:t>6 сентября (пятница) — русский язык;</a:t>
            </a:r>
            <a:br>
              <a:rPr lang="ru-RU" dirty="0"/>
            </a:br>
            <a:r>
              <a:rPr lang="ru-RU" dirty="0"/>
              <a:t>10 сентября (вторник) — биология, география, история, физика;</a:t>
            </a:r>
            <a:br>
              <a:rPr lang="ru-RU" dirty="0"/>
            </a:br>
            <a:r>
              <a:rPr lang="ru-RU" dirty="0"/>
              <a:t>13 сентября (пятница) — иностранные языки (английский, испанский, немецкий, французский), информатика, литература, обществознание, химия.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Резервные дни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18 сентября (среда) — русский язык;</a:t>
            </a:r>
            <a:br>
              <a:rPr lang="ru-RU" dirty="0"/>
            </a:br>
            <a:r>
              <a:rPr lang="ru-RU" dirty="0"/>
              <a:t>19 сентября (четверг) — математика;</a:t>
            </a:r>
            <a:br>
              <a:rPr lang="ru-RU" dirty="0"/>
            </a:br>
            <a:r>
              <a:rPr lang="ru-RU" dirty="0"/>
              <a:t>20 сентября (пятница) — по всем учебным предметам (кроме русского языка и математики);</a:t>
            </a:r>
            <a:br>
              <a:rPr lang="ru-RU" dirty="0"/>
            </a:br>
            <a:r>
              <a:rPr lang="ru-RU" dirty="0"/>
              <a:t>23 сентября (понедельник) — по всем учебным предметам (кроме русского языка и математики);</a:t>
            </a:r>
            <a:br>
              <a:rPr lang="ru-RU" dirty="0"/>
            </a:br>
            <a:r>
              <a:rPr lang="ru-RU" dirty="0"/>
              <a:t>24 сентября (вторник) — по всем учебным предметам.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09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ПРЕДВАРИТЕЛЬНЫЙ ВЫБОР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914630"/>
              </p:ext>
            </p:extLst>
          </p:nvPr>
        </p:nvGraphicFramePr>
        <p:xfrm>
          <a:off x="714894" y="1862048"/>
          <a:ext cx="11064240" cy="4776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424">
                  <a:extLst>
                    <a:ext uri="{9D8B030D-6E8A-4147-A177-3AD203B41FA5}">
                      <a16:colId xmlns="" xmlns:a16="http://schemas.microsoft.com/office/drawing/2014/main" val="2729097688"/>
                    </a:ext>
                  </a:extLst>
                </a:gridCol>
                <a:gridCol w="1106424">
                  <a:extLst>
                    <a:ext uri="{9D8B030D-6E8A-4147-A177-3AD203B41FA5}">
                      <a16:colId xmlns="" xmlns:a16="http://schemas.microsoft.com/office/drawing/2014/main" val="861328418"/>
                    </a:ext>
                  </a:extLst>
                </a:gridCol>
                <a:gridCol w="1106424">
                  <a:extLst>
                    <a:ext uri="{9D8B030D-6E8A-4147-A177-3AD203B41FA5}">
                      <a16:colId xmlns="" xmlns:a16="http://schemas.microsoft.com/office/drawing/2014/main" val="1034264792"/>
                    </a:ext>
                  </a:extLst>
                </a:gridCol>
                <a:gridCol w="1106424">
                  <a:extLst>
                    <a:ext uri="{9D8B030D-6E8A-4147-A177-3AD203B41FA5}">
                      <a16:colId xmlns="" xmlns:a16="http://schemas.microsoft.com/office/drawing/2014/main" val="298579790"/>
                    </a:ext>
                  </a:extLst>
                </a:gridCol>
                <a:gridCol w="1106424">
                  <a:extLst>
                    <a:ext uri="{9D8B030D-6E8A-4147-A177-3AD203B41FA5}">
                      <a16:colId xmlns="" xmlns:a16="http://schemas.microsoft.com/office/drawing/2014/main" val="1214675641"/>
                    </a:ext>
                  </a:extLst>
                </a:gridCol>
                <a:gridCol w="1106424">
                  <a:extLst>
                    <a:ext uri="{9D8B030D-6E8A-4147-A177-3AD203B41FA5}">
                      <a16:colId xmlns="" xmlns:a16="http://schemas.microsoft.com/office/drawing/2014/main" val="3705510530"/>
                    </a:ext>
                  </a:extLst>
                </a:gridCol>
                <a:gridCol w="1106424">
                  <a:extLst>
                    <a:ext uri="{9D8B030D-6E8A-4147-A177-3AD203B41FA5}">
                      <a16:colId xmlns="" xmlns:a16="http://schemas.microsoft.com/office/drawing/2014/main" val="4110392693"/>
                    </a:ext>
                  </a:extLst>
                </a:gridCol>
                <a:gridCol w="1106424">
                  <a:extLst>
                    <a:ext uri="{9D8B030D-6E8A-4147-A177-3AD203B41FA5}">
                      <a16:colId xmlns="" xmlns:a16="http://schemas.microsoft.com/office/drawing/2014/main" val="2593917370"/>
                    </a:ext>
                  </a:extLst>
                </a:gridCol>
                <a:gridCol w="1106424">
                  <a:extLst>
                    <a:ext uri="{9D8B030D-6E8A-4147-A177-3AD203B41FA5}">
                      <a16:colId xmlns="" xmlns:a16="http://schemas.microsoft.com/office/drawing/2014/main" val="698940554"/>
                    </a:ext>
                  </a:extLst>
                </a:gridCol>
                <a:gridCol w="1106424">
                  <a:extLst>
                    <a:ext uri="{9D8B030D-6E8A-4147-A177-3AD203B41FA5}">
                      <a16:colId xmlns="" xmlns:a16="http://schemas.microsoft.com/office/drawing/2014/main" val="3918280511"/>
                    </a:ext>
                  </a:extLst>
                </a:gridCol>
              </a:tblGrid>
              <a:tr h="611580"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>
                          <a:effectLst/>
                        </a:rPr>
                        <a:t>анг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>
                          <a:effectLst/>
                        </a:rPr>
                        <a:t>био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>
                          <a:effectLst/>
                        </a:rPr>
                        <a:t>гео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>
                          <a:effectLst/>
                        </a:rPr>
                        <a:t>инф 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>
                          <a:effectLst/>
                        </a:rPr>
                        <a:t>ист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>
                          <a:effectLst/>
                        </a:rPr>
                        <a:t>лит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>
                          <a:effectLst/>
                        </a:rPr>
                        <a:t>общ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>
                          <a:effectLst/>
                        </a:rPr>
                        <a:t>хим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>
                          <a:effectLst/>
                        </a:rPr>
                        <a:t>физ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1266234"/>
                  </a:ext>
                </a:extLst>
              </a:tr>
              <a:tr h="61158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>
                          <a:effectLst/>
                        </a:rPr>
                        <a:t>9а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3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12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3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11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1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2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8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6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8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87693973"/>
                  </a:ext>
                </a:extLst>
              </a:tr>
              <a:tr h="61158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>
                          <a:effectLst/>
                        </a:rPr>
                        <a:t>9б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3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9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3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10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2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2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13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4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2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53429335"/>
                  </a:ext>
                </a:extLst>
              </a:tr>
              <a:tr h="61158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 dirty="0">
                          <a:effectLst/>
                        </a:rPr>
                        <a:t>9в</a:t>
                      </a:r>
                      <a:endParaRPr lang="ru-RU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5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9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3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12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2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3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15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3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3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81490156"/>
                  </a:ext>
                </a:extLst>
              </a:tr>
              <a:tr h="61158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>
                          <a:effectLst/>
                        </a:rPr>
                        <a:t>9г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8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5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5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10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2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1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14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5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6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40269439"/>
                  </a:ext>
                </a:extLst>
              </a:tr>
              <a:tr h="61158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>
                          <a:effectLst/>
                        </a:rPr>
                        <a:t>9д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4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5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0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10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3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4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16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2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2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74153751"/>
                  </a:ext>
                </a:extLst>
              </a:tr>
              <a:tr h="61158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u="none" strike="noStrike">
                          <a:effectLst/>
                        </a:rPr>
                        <a:t>итого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23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40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14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53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10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12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66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>
                          <a:effectLst/>
                        </a:rPr>
                        <a:t>20</a:t>
                      </a:r>
                      <a:endParaRPr lang="ru-RU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u="none" strike="noStrike" dirty="0">
                          <a:effectLst/>
                        </a:rPr>
                        <a:t>21</a:t>
                      </a:r>
                      <a:endParaRPr lang="ru-RU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02016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25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ДИАГНОСТИЧЕСКИЕ РАБОТЫ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557571"/>
              </p:ext>
            </p:extLst>
          </p:nvPr>
        </p:nvGraphicFramePr>
        <p:xfrm>
          <a:off x="677863" y="2160588"/>
          <a:ext cx="859631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642">
                  <a:extLst>
                    <a:ext uri="{9D8B030D-6E8A-4147-A177-3AD203B41FA5}">
                      <a16:colId xmlns="" xmlns:a16="http://schemas.microsoft.com/office/drawing/2014/main" val="3831098864"/>
                    </a:ext>
                  </a:extLst>
                </a:gridCol>
                <a:gridCol w="1413164">
                  <a:extLst>
                    <a:ext uri="{9D8B030D-6E8A-4147-A177-3AD203B41FA5}">
                      <a16:colId xmlns="" xmlns:a16="http://schemas.microsoft.com/office/drawing/2014/main" val="707418501"/>
                    </a:ext>
                  </a:extLst>
                </a:gridCol>
                <a:gridCol w="1637607">
                  <a:extLst>
                    <a:ext uri="{9D8B030D-6E8A-4147-A177-3AD203B41FA5}">
                      <a16:colId xmlns="" xmlns:a16="http://schemas.microsoft.com/office/drawing/2014/main" val="185741782"/>
                    </a:ext>
                  </a:extLst>
                </a:gridCol>
                <a:gridCol w="1263535">
                  <a:extLst>
                    <a:ext uri="{9D8B030D-6E8A-4147-A177-3AD203B41FA5}">
                      <a16:colId xmlns="" xmlns:a16="http://schemas.microsoft.com/office/drawing/2014/main" val="4247813805"/>
                    </a:ext>
                  </a:extLst>
                </a:gridCol>
                <a:gridCol w="1246909">
                  <a:extLst>
                    <a:ext uri="{9D8B030D-6E8A-4147-A177-3AD203B41FA5}">
                      <a16:colId xmlns="" xmlns:a16="http://schemas.microsoft.com/office/drawing/2014/main" val="3679389774"/>
                    </a:ext>
                  </a:extLst>
                </a:gridCol>
                <a:gridCol w="1227457">
                  <a:extLst>
                    <a:ext uri="{9D8B030D-6E8A-4147-A177-3AD203B41FA5}">
                      <a16:colId xmlns="" xmlns:a16="http://schemas.microsoft.com/office/drawing/2014/main" val="2685268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="" xmlns:a16="http://schemas.microsoft.com/office/drawing/2014/main" val="145656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 .01 РТ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Для</a:t>
                      </a:r>
                      <a:r>
                        <a:rPr lang="ru-RU" baseline="0" dirty="0" smtClean="0"/>
                        <a:t> неуд</a:t>
                      </a:r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="" xmlns:a16="http://schemas.microsoft.com/office/drawing/2014/main" val="381119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Для неуд</a:t>
                      </a:r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="" xmlns:a16="http://schemas.microsoft.com/office/drawing/2014/main" val="365599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</a:t>
                      </a:r>
                      <a:r>
                        <a:rPr lang="ru-RU" baseline="0" dirty="0" smtClean="0"/>
                        <a:t> ПО ВЫБОРУ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="" xmlns:a16="http://schemas.microsoft.com/office/drawing/2014/main" val="1235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78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Результаты диагностических работ (МАТЕМАТИКА)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13239"/>
              </p:ext>
            </p:extLst>
          </p:nvPr>
        </p:nvGraphicFramePr>
        <p:xfrm>
          <a:off x="282631" y="2128056"/>
          <a:ext cx="11446625" cy="3300375"/>
        </p:xfrm>
        <a:graphic>
          <a:graphicData uri="http://schemas.openxmlformats.org/drawingml/2006/table">
            <a:tbl>
              <a:tblPr/>
              <a:tblGrid>
                <a:gridCol w="1167861">
                  <a:extLst>
                    <a:ext uri="{9D8B030D-6E8A-4147-A177-3AD203B41FA5}">
                      <a16:colId xmlns="" xmlns:a16="http://schemas.microsoft.com/office/drawing/2014/main" val="1954939891"/>
                    </a:ext>
                  </a:extLst>
                </a:gridCol>
                <a:gridCol w="604129">
                  <a:extLst>
                    <a:ext uri="{9D8B030D-6E8A-4147-A177-3AD203B41FA5}">
                      <a16:colId xmlns="" xmlns:a16="http://schemas.microsoft.com/office/drawing/2014/main" val="883930507"/>
                    </a:ext>
                  </a:extLst>
                </a:gridCol>
                <a:gridCol w="609960">
                  <a:extLst>
                    <a:ext uri="{9D8B030D-6E8A-4147-A177-3AD203B41FA5}">
                      <a16:colId xmlns="" xmlns:a16="http://schemas.microsoft.com/office/drawing/2014/main" val="2320693204"/>
                    </a:ext>
                  </a:extLst>
                </a:gridCol>
                <a:gridCol w="703148">
                  <a:extLst>
                    <a:ext uri="{9D8B030D-6E8A-4147-A177-3AD203B41FA5}">
                      <a16:colId xmlns="" xmlns:a16="http://schemas.microsoft.com/office/drawing/2014/main" val="3672590217"/>
                    </a:ext>
                  </a:extLst>
                </a:gridCol>
                <a:gridCol w="626902">
                  <a:extLst>
                    <a:ext uri="{9D8B030D-6E8A-4147-A177-3AD203B41FA5}">
                      <a16:colId xmlns="" xmlns:a16="http://schemas.microsoft.com/office/drawing/2014/main" val="188534456"/>
                    </a:ext>
                  </a:extLst>
                </a:gridCol>
                <a:gridCol w="576072">
                  <a:extLst>
                    <a:ext uri="{9D8B030D-6E8A-4147-A177-3AD203B41FA5}">
                      <a16:colId xmlns="" xmlns:a16="http://schemas.microsoft.com/office/drawing/2014/main" val="84405261"/>
                    </a:ext>
                  </a:extLst>
                </a:gridCol>
                <a:gridCol w="635375">
                  <a:extLst>
                    <a:ext uri="{9D8B030D-6E8A-4147-A177-3AD203B41FA5}">
                      <a16:colId xmlns="" xmlns:a16="http://schemas.microsoft.com/office/drawing/2014/main" val="359070333"/>
                    </a:ext>
                  </a:extLst>
                </a:gridCol>
                <a:gridCol w="584544">
                  <a:extLst>
                    <a:ext uri="{9D8B030D-6E8A-4147-A177-3AD203B41FA5}">
                      <a16:colId xmlns="" xmlns:a16="http://schemas.microsoft.com/office/drawing/2014/main" val="3572562198"/>
                    </a:ext>
                  </a:extLst>
                </a:gridCol>
                <a:gridCol w="576074">
                  <a:extLst>
                    <a:ext uri="{9D8B030D-6E8A-4147-A177-3AD203B41FA5}">
                      <a16:colId xmlns="" xmlns:a16="http://schemas.microsoft.com/office/drawing/2014/main" val="3988575543"/>
                    </a:ext>
                  </a:extLst>
                </a:gridCol>
                <a:gridCol w="601487">
                  <a:extLst>
                    <a:ext uri="{9D8B030D-6E8A-4147-A177-3AD203B41FA5}">
                      <a16:colId xmlns="" xmlns:a16="http://schemas.microsoft.com/office/drawing/2014/main" val="3883812842"/>
                    </a:ext>
                  </a:extLst>
                </a:gridCol>
                <a:gridCol w="618432">
                  <a:extLst>
                    <a:ext uri="{9D8B030D-6E8A-4147-A177-3AD203B41FA5}">
                      <a16:colId xmlns="" xmlns:a16="http://schemas.microsoft.com/office/drawing/2014/main" val="3662712890"/>
                    </a:ext>
                  </a:extLst>
                </a:gridCol>
                <a:gridCol w="601489">
                  <a:extLst>
                    <a:ext uri="{9D8B030D-6E8A-4147-A177-3AD203B41FA5}">
                      <a16:colId xmlns="" xmlns:a16="http://schemas.microsoft.com/office/drawing/2014/main" val="681747965"/>
                    </a:ext>
                  </a:extLst>
                </a:gridCol>
                <a:gridCol w="567602">
                  <a:extLst>
                    <a:ext uri="{9D8B030D-6E8A-4147-A177-3AD203B41FA5}">
                      <a16:colId xmlns="" xmlns:a16="http://schemas.microsoft.com/office/drawing/2014/main" val="1115792147"/>
                    </a:ext>
                  </a:extLst>
                </a:gridCol>
                <a:gridCol w="593015">
                  <a:extLst>
                    <a:ext uri="{9D8B030D-6E8A-4147-A177-3AD203B41FA5}">
                      <a16:colId xmlns="" xmlns:a16="http://schemas.microsoft.com/office/drawing/2014/main" val="593973265"/>
                    </a:ext>
                  </a:extLst>
                </a:gridCol>
                <a:gridCol w="652319">
                  <a:extLst>
                    <a:ext uri="{9D8B030D-6E8A-4147-A177-3AD203B41FA5}">
                      <a16:colId xmlns="" xmlns:a16="http://schemas.microsoft.com/office/drawing/2014/main" val="1529577960"/>
                    </a:ext>
                  </a:extLst>
                </a:gridCol>
                <a:gridCol w="576072">
                  <a:extLst>
                    <a:ext uri="{9D8B030D-6E8A-4147-A177-3AD203B41FA5}">
                      <a16:colId xmlns="" xmlns:a16="http://schemas.microsoft.com/office/drawing/2014/main" val="4216259367"/>
                    </a:ext>
                  </a:extLst>
                </a:gridCol>
                <a:gridCol w="576072">
                  <a:extLst>
                    <a:ext uri="{9D8B030D-6E8A-4147-A177-3AD203B41FA5}">
                      <a16:colId xmlns="" xmlns:a16="http://schemas.microsoft.com/office/drawing/2014/main" val="4109248568"/>
                    </a:ext>
                  </a:extLst>
                </a:gridCol>
                <a:gridCol w="576072">
                  <a:extLst>
                    <a:ext uri="{9D8B030D-6E8A-4147-A177-3AD203B41FA5}">
                      <a16:colId xmlns="" xmlns:a16="http://schemas.microsoft.com/office/drawing/2014/main" val="2769962449"/>
                    </a:ext>
                  </a:extLst>
                </a:gridCol>
              </a:tblGrid>
              <a:tr h="631769"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</a:rPr>
                        <a:t>Кол-во в классе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t"/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</a:rPr>
                        <a:t>Выполняли работу(%)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200" b="0">
                          <a:effectLst/>
                          <a:latin typeface="Times New Roman" panose="02020603050405020304" pitchFamily="18" charset="0"/>
                        </a:rPr>
                        <a:t>Качество</a:t>
                      </a:r>
                      <a:br>
                        <a:rPr lang="ru-RU" sz="1200" b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200" b="0">
                          <a:effectLst/>
                          <a:latin typeface="Times New Roman" panose="02020603050405020304" pitchFamily="18" charset="0"/>
                        </a:rPr>
                        <a:t>Успеваемость</a:t>
                      </a:r>
                      <a:br>
                        <a:rPr lang="ru-RU" sz="1200" b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</a:rPr>
                        <a:t>СР БАЛЛ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</a:rPr>
                        <a:t>СР БАЛЛ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6547013"/>
                  </a:ext>
                </a:extLst>
              </a:tr>
              <a:tr h="420771">
                <a:tc>
                  <a:txBody>
                    <a:bodyPr/>
                    <a:lstStyle/>
                    <a:p>
                      <a:pPr rtl="0" fontAlgn="t"/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12.2023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12.2023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12.2023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12.2023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1045947"/>
                  </a:ext>
                </a:extLst>
              </a:tr>
              <a:tr h="39470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9А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24 (92)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11,5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30,7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61,5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2,08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2,598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7743126"/>
                  </a:ext>
                </a:extLst>
              </a:tr>
              <a:tr h="39470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9Б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20 (83)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4,17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12,5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25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54,1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2,21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2,33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3904464"/>
                  </a:ext>
                </a:extLst>
              </a:tr>
              <a:tr h="39470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9В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22 (81)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51,8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44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77,7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2,3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3,07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3602641"/>
                  </a:ext>
                </a:extLst>
              </a:tr>
              <a:tr h="39470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9Г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24 (86)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32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50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75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75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2,96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62905011"/>
                  </a:ext>
                </a:extLst>
              </a:tr>
              <a:tr h="39470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9Д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19 (79)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20,8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41,6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54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70,8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2,75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2,71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3069885"/>
                  </a:ext>
                </a:extLst>
              </a:tr>
              <a:tr h="27409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129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109(84)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11,6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27,3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46,5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65,2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2,47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2,61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2884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77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Результаты диагностических работ </a:t>
            </a:r>
            <a:br>
              <a:rPr lang="ru-RU" sz="4000" dirty="0" smtClean="0"/>
            </a:br>
            <a:r>
              <a:rPr lang="ru-RU" sz="4000" dirty="0" smtClean="0"/>
              <a:t>(РУССКИЙ ЯЗЫК)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372620"/>
              </p:ext>
            </p:extLst>
          </p:nvPr>
        </p:nvGraphicFramePr>
        <p:xfrm>
          <a:off x="838200" y="2128056"/>
          <a:ext cx="10882745" cy="3424846"/>
        </p:xfrm>
        <a:graphic>
          <a:graphicData uri="http://schemas.openxmlformats.org/drawingml/2006/table">
            <a:tbl>
              <a:tblPr/>
              <a:tblGrid>
                <a:gridCol w="1107421">
                  <a:extLst>
                    <a:ext uri="{9D8B030D-6E8A-4147-A177-3AD203B41FA5}">
                      <a16:colId xmlns="" xmlns:a16="http://schemas.microsoft.com/office/drawing/2014/main" val="1954939891"/>
                    </a:ext>
                  </a:extLst>
                </a:gridCol>
                <a:gridCol w="572863">
                  <a:extLst>
                    <a:ext uri="{9D8B030D-6E8A-4147-A177-3AD203B41FA5}">
                      <a16:colId xmlns="" xmlns:a16="http://schemas.microsoft.com/office/drawing/2014/main" val="883930507"/>
                    </a:ext>
                  </a:extLst>
                </a:gridCol>
                <a:gridCol w="578392">
                  <a:extLst>
                    <a:ext uri="{9D8B030D-6E8A-4147-A177-3AD203B41FA5}">
                      <a16:colId xmlns="" xmlns:a16="http://schemas.microsoft.com/office/drawing/2014/main" val="2320693204"/>
                    </a:ext>
                  </a:extLst>
                </a:gridCol>
                <a:gridCol w="666758">
                  <a:extLst>
                    <a:ext uri="{9D8B030D-6E8A-4147-A177-3AD203B41FA5}">
                      <a16:colId xmlns="" xmlns:a16="http://schemas.microsoft.com/office/drawing/2014/main" val="3672590217"/>
                    </a:ext>
                  </a:extLst>
                </a:gridCol>
                <a:gridCol w="594459">
                  <a:extLst>
                    <a:ext uri="{9D8B030D-6E8A-4147-A177-3AD203B41FA5}">
                      <a16:colId xmlns="" xmlns:a16="http://schemas.microsoft.com/office/drawing/2014/main" val="188534456"/>
                    </a:ext>
                  </a:extLst>
                </a:gridCol>
                <a:gridCol w="546258">
                  <a:extLst>
                    <a:ext uri="{9D8B030D-6E8A-4147-A177-3AD203B41FA5}">
                      <a16:colId xmlns="" xmlns:a16="http://schemas.microsoft.com/office/drawing/2014/main" val="84405261"/>
                    </a:ext>
                  </a:extLst>
                </a:gridCol>
                <a:gridCol w="602493">
                  <a:extLst>
                    <a:ext uri="{9D8B030D-6E8A-4147-A177-3AD203B41FA5}">
                      <a16:colId xmlns="" xmlns:a16="http://schemas.microsoft.com/office/drawing/2014/main" val="359070333"/>
                    </a:ext>
                  </a:extLst>
                </a:gridCol>
                <a:gridCol w="554292">
                  <a:extLst>
                    <a:ext uri="{9D8B030D-6E8A-4147-A177-3AD203B41FA5}">
                      <a16:colId xmlns="" xmlns:a16="http://schemas.microsoft.com/office/drawing/2014/main" val="3572562198"/>
                    </a:ext>
                  </a:extLst>
                </a:gridCol>
                <a:gridCol w="546259">
                  <a:extLst>
                    <a:ext uri="{9D8B030D-6E8A-4147-A177-3AD203B41FA5}">
                      <a16:colId xmlns="" xmlns:a16="http://schemas.microsoft.com/office/drawing/2014/main" val="3988575543"/>
                    </a:ext>
                  </a:extLst>
                </a:gridCol>
                <a:gridCol w="570358">
                  <a:extLst>
                    <a:ext uri="{9D8B030D-6E8A-4147-A177-3AD203B41FA5}">
                      <a16:colId xmlns="" xmlns:a16="http://schemas.microsoft.com/office/drawing/2014/main" val="3883812842"/>
                    </a:ext>
                  </a:extLst>
                </a:gridCol>
                <a:gridCol w="586426">
                  <a:extLst>
                    <a:ext uri="{9D8B030D-6E8A-4147-A177-3AD203B41FA5}">
                      <a16:colId xmlns="" xmlns:a16="http://schemas.microsoft.com/office/drawing/2014/main" val="3662712890"/>
                    </a:ext>
                  </a:extLst>
                </a:gridCol>
                <a:gridCol w="570359">
                  <a:extLst>
                    <a:ext uri="{9D8B030D-6E8A-4147-A177-3AD203B41FA5}">
                      <a16:colId xmlns="" xmlns:a16="http://schemas.microsoft.com/office/drawing/2014/main" val="681747965"/>
                    </a:ext>
                  </a:extLst>
                </a:gridCol>
                <a:gridCol w="538226">
                  <a:extLst>
                    <a:ext uri="{9D8B030D-6E8A-4147-A177-3AD203B41FA5}">
                      <a16:colId xmlns="" xmlns:a16="http://schemas.microsoft.com/office/drawing/2014/main" val="1115792147"/>
                    </a:ext>
                  </a:extLst>
                </a:gridCol>
                <a:gridCol w="562325">
                  <a:extLst>
                    <a:ext uri="{9D8B030D-6E8A-4147-A177-3AD203B41FA5}">
                      <a16:colId xmlns="" xmlns:a16="http://schemas.microsoft.com/office/drawing/2014/main" val="593973265"/>
                    </a:ext>
                  </a:extLst>
                </a:gridCol>
                <a:gridCol w="522151">
                  <a:extLst>
                    <a:ext uri="{9D8B030D-6E8A-4147-A177-3AD203B41FA5}">
                      <a16:colId xmlns="" xmlns:a16="http://schemas.microsoft.com/office/drawing/2014/main" val="1529577960"/>
                    </a:ext>
                  </a:extLst>
                </a:gridCol>
                <a:gridCol w="614147">
                  <a:extLst>
                    <a:ext uri="{9D8B030D-6E8A-4147-A177-3AD203B41FA5}">
                      <a16:colId xmlns="" xmlns:a16="http://schemas.microsoft.com/office/drawing/2014/main" val="4216259367"/>
                    </a:ext>
                  </a:extLst>
                </a:gridCol>
                <a:gridCol w="574779">
                  <a:extLst>
                    <a:ext uri="{9D8B030D-6E8A-4147-A177-3AD203B41FA5}">
                      <a16:colId xmlns="" xmlns:a16="http://schemas.microsoft.com/office/drawing/2014/main" val="997545798"/>
                    </a:ext>
                  </a:extLst>
                </a:gridCol>
                <a:gridCol w="574779">
                  <a:extLst>
                    <a:ext uri="{9D8B030D-6E8A-4147-A177-3AD203B41FA5}">
                      <a16:colId xmlns="" xmlns:a16="http://schemas.microsoft.com/office/drawing/2014/main" val="3843545699"/>
                    </a:ext>
                  </a:extLst>
                </a:gridCol>
              </a:tblGrid>
              <a:tr h="631769"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</a:rPr>
                        <a:t>Кол-во в классе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t"/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</a:rPr>
                        <a:t>Выполняли работу(%)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200" b="0">
                          <a:effectLst/>
                          <a:latin typeface="Times New Roman" panose="02020603050405020304" pitchFamily="18" charset="0"/>
                        </a:rPr>
                        <a:t>Качество</a:t>
                      </a:r>
                      <a:br>
                        <a:rPr lang="ru-RU" sz="1200" b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</a:rPr>
                        <a:t>Успеваемость</a:t>
                      </a:r>
                      <a:br>
                        <a:rPr lang="ru-RU" sz="1200" b="0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</a:rPr>
                        <a:t>СР БАЛЛ</a:t>
                      </a:r>
                    </a:p>
                    <a:p>
                      <a:pPr algn="ctr" rtl="0" fontAlgn="t"/>
                      <a:endParaRPr lang="ru-RU" sz="12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</a:rPr>
                        <a:t>СР БАЛЛ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6547013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rtl="0" fontAlgn="t"/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12.2023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12.2023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12.2023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12.2023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10.2023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12.2023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1045947"/>
                  </a:ext>
                </a:extLst>
              </a:tr>
              <a:tr h="39470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9А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17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7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13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11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30,7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15,3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80,77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57,6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2,92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2,08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7743126"/>
                  </a:ext>
                </a:extLst>
              </a:tr>
              <a:tr h="39470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9Б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24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21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7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6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37,5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33,3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87,5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83,3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3,33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3904464"/>
                  </a:ext>
                </a:extLst>
              </a:tr>
              <a:tr h="39470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9В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24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15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7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14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9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29,6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81,4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44,4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2,93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1,67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3602641"/>
                  </a:ext>
                </a:extLst>
              </a:tr>
              <a:tr h="39470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9Г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26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6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8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18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13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25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32,1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89,2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78,5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3,04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2,79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62905011"/>
                  </a:ext>
                </a:extLst>
              </a:tr>
              <a:tr h="4411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9Д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22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14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6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0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33,3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16,6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91,6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41,6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3,21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1,63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3069885"/>
                  </a:ext>
                </a:extLst>
              </a:tr>
              <a:tr h="27409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129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119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88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8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5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32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23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71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51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8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9</a:t>
                      </a:r>
                      <a:endParaRPr lang="ru-RU" sz="18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31,01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21,7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86,05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61,2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3,08</a:t>
                      </a:r>
                      <a:endParaRPr lang="ru-RU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cap="none" spc="0" dirty="0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</a:rPr>
                        <a:t>2,23</a:t>
                      </a:r>
                      <a:endParaRPr lang="ru-RU" sz="1200" b="0" cap="none" spc="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2884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21735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744</TotalTime>
  <Words>1864</Words>
  <Application>Microsoft Office PowerPoint</Application>
  <PresentationFormat>Широкоэкранный</PresentationFormat>
  <Paragraphs>853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Trebuchet MS</vt:lpstr>
      <vt:lpstr>Wingdings 3</vt:lpstr>
      <vt:lpstr>Аспект</vt:lpstr>
      <vt:lpstr>Программа дня открытых дверей</vt:lpstr>
      <vt:lpstr>С 1 сентября 2023 года применяется новый порядок проведения ГИА по образовательным программам ОСНОВНОГО общего образования (ГИА-9)  </vt:lpstr>
      <vt:lpstr>РАСПИСАНИЕ ГИА - 9</vt:lpstr>
      <vt:lpstr>Основной период</vt:lpstr>
      <vt:lpstr>РАСПИСАНИЕ ГИА – 9 (РЕЗЕРВ И ДОПОЛНИТЕЛЬНЫЙ ПЕРИОД)</vt:lpstr>
      <vt:lpstr>ПРЕДВАРИТЕЛЬНЫЙ ВЫБОР</vt:lpstr>
      <vt:lpstr>ДИАГНОСТИЧЕСКИЕ РАБОТЫ</vt:lpstr>
      <vt:lpstr>Результаты диагностических работ (МАТЕМАТИКА)</vt:lpstr>
      <vt:lpstr>Результаты диагностических работ  (РУССКИЙ ЯЗЫК)</vt:lpstr>
      <vt:lpstr>Результаты Д/Р по выбору</vt:lpstr>
      <vt:lpstr>Результаты Д/Р по выбору</vt:lpstr>
      <vt:lpstr>Результаты Д/Р по выбору</vt:lpstr>
      <vt:lpstr>Личные кабинеты на сайте    gia66.ru</vt:lpstr>
      <vt:lpstr>Место проведения экзаменов</vt:lpstr>
      <vt:lpstr>ОСНОВАНИЯ ДЛЯ УДАЛЕНИЯ С ЭКЗАМЕНА</vt:lpstr>
      <vt:lpstr>ДОСРОЧНОЕ ОКОНЧАНИЕ ЭКЗАМЕНА</vt:lpstr>
      <vt:lpstr>ПОДАЧА АПЕЛЛЯЦИИ</vt:lpstr>
      <vt:lpstr>Программа дня открытых дверей</vt:lpstr>
      <vt:lpstr>С 1 сентября 2023 года применяется новый порядок проведения ГИА по образовательным программам среднего общего образования (ГИА-11)  </vt:lpstr>
      <vt:lpstr>Утверждённое расписание ЕГЭ на 2024 год. </vt:lpstr>
      <vt:lpstr>Основной период</vt:lpstr>
      <vt:lpstr>Резервные дни</vt:lpstr>
      <vt:lpstr>Дополнительный период</vt:lpstr>
      <vt:lpstr>ВЫБОР ПРЕДМЕТОВ ДЛЯ СДАЧИ ЕГЭ</vt:lpstr>
      <vt:lpstr>Личные кабинеты на сайте    gia66.ru  </vt:lpstr>
      <vt:lpstr>ДИАГНОСТИЧЕСКИЕ РАБОТЫ  (V – уровень ОО, 5.03 и 15.05 – регион)</vt:lpstr>
      <vt:lpstr>Результаты диагностических работ</vt:lpstr>
      <vt:lpstr>Минимальные баллы</vt:lpstr>
      <vt:lpstr>Минимальные баллы</vt:lpstr>
      <vt:lpstr>Место проведения экзаменов</vt:lpstr>
      <vt:lpstr>ОСНОВАНИЯ ДЛЯ УДАЛЕНИЯ С ЭКЗАМЕНА</vt:lpstr>
      <vt:lpstr>ДОСРОЧНОЕ ОКОНЧАНИЕ ЭКЗАМЕНА</vt:lpstr>
      <vt:lpstr>ПОДАЧА АПЕЛЛЯЦИИ</vt:lpstr>
      <vt:lpstr>Медали "За особые успехи в учении" I и II степеней".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Жданова Лариса Ефремовна</cp:lastModifiedBy>
  <cp:revision>48</cp:revision>
  <dcterms:created xsi:type="dcterms:W3CDTF">2024-01-31T07:44:31Z</dcterms:created>
  <dcterms:modified xsi:type="dcterms:W3CDTF">2024-02-02T10:16:31Z</dcterms:modified>
</cp:coreProperties>
</file>