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4" r:id="rId6"/>
    <p:sldId id="261" r:id="rId7"/>
    <p:sldId id="262" r:id="rId8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81581BC-94DB-4D80-A2D6-EDDE32354CA9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F77A273-B110-45CA-BA43-7E3FBA74730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236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81BC-94DB-4D80-A2D6-EDDE32354CA9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A273-B110-45CA-BA43-7E3FBA747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805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81BC-94DB-4D80-A2D6-EDDE32354CA9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A273-B110-45CA-BA43-7E3FBA74730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9098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81BC-94DB-4D80-A2D6-EDDE32354CA9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A273-B110-45CA-BA43-7E3FBA74730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874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81BC-94DB-4D80-A2D6-EDDE32354CA9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A273-B110-45CA-BA43-7E3FBA747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02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81BC-94DB-4D80-A2D6-EDDE32354CA9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A273-B110-45CA-BA43-7E3FBA74730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41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81BC-94DB-4D80-A2D6-EDDE32354CA9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A273-B110-45CA-BA43-7E3FBA74730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648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81BC-94DB-4D80-A2D6-EDDE32354CA9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A273-B110-45CA-BA43-7E3FBA74730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808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81BC-94DB-4D80-A2D6-EDDE32354CA9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A273-B110-45CA-BA43-7E3FBA74730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174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81BC-94DB-4D80-A2D6-EDDE32354CA9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A273-B110-45CA-BA43-7E3FBA747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354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81BC-94DB-4D80-A2D6-EDDE32354CA9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A273-B110-45CA-BA43-7E3FBA74730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339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81BC-94DB-4D80-A2D6-EDDE32354CA9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A273-B110-45CA-BA43-7E3FBA747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567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81BC-94DB-4D80-A2D6-EDDE32354CA9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A273-B110-45CA-BA43-7E3FBA74730D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714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81BC-94DB-4D80-A2D6-EDDE32354CA9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A273-B110-45CA-BA43-7E3FBA74730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1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81BC-94DB-4D80-A2D6-EDDE32354CA9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A273-B110-45CA-BA43-7E3FBA747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20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81BC-94DB-4D80-A2D6-EDDE32354CA9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A273-B110-45CA-BA43-7E3FBA74730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78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81BC-94DB-4D80-A2D6-EDDE32354CA9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A273-B110-45CA-BA43-7E3FBA747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46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1581BC-94DB-4D80-A2D6-EDDE32354CA9}" type="datetimeFigureOut">
              <a:rPr lang="ru-RU" smtClean="0"/>
              <a:t>07.02.2024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F77A273-B110-45CA-BA43-7E3FBA7473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45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ipi.ru/oge/demoversii-" TargetMode="External"/><Relationship Id="rId2" Type="http://schemas.openxmlformats.org/officeDocument/2006/relationships/hyperlink" Target="https://www.mathm.ru/og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Е</a:t>
            </a:r>
            <a:r>
              <a:rPr lang="ru-RU" dirty="0" smtClean="0"/>
              <a:t>ГЭ по математике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745" y="3864183"/>
            <a:ext cx="5864322" cy="1310489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dirty="0" smtClean="0"/>
              <a:t>Мочалина Ольга Владимировна,  учитель математики высшей </a:t>
            </a:r>
          </a:p>
          <a:p>
            <a:pPr algn="r"/>
            <a:r>
              <a:rPr lang="ru-RU" dirty="0" smtClean="0"/>
              <a:t>квалификационной  категории</a:t>
            </a:r>
          </a:p>
          <a:p>
            <a:endParaRPr lang="ru-RU" dirty="0"/>
          </a:p>
          <a:p>
            <a:r>
              <a:rPr lang="ru-RU" dirty="0" smtClean="0"/>
              <a:t>03.02.2024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3848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 2022/2023  уч.  года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8054501"/>
              </p:ext>
            </p:extLst>
          </p:nvPr>
        </p:nvGraphicFramePr>
        <p:xfrm>
          <a:off x="1295400" y="2557463"/>
          <a:ext cx="96012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1019730124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975764241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514726151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582841840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32093162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 балл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80-100 баллов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Ниже порога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565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Гимназия 116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Сдали базу в </a:t>
                      </a:r>
                      <a:r>
                        <a:rPr lang="ru-RU" dirty="0" err="1" smtClean="0"/>
                        <a:t>доп.срок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793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Проф.</a:t>
                      </a:r>
                      <a:r>
                        <a:rPr lang="ru-RU" baseline="0" dirty="0" smtClean="0"/>
                        <a:t> 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333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В-</a:t>
                      </a:r>
                      <a:r>
                        <a:rPr lang="ru-RU" dirty="0" err="1" smtClean="0"/>
                        <a:t>Исетский</a:t>
                      </a:r>
                      <a:r>
                        <a:rPr lang="ru-RU" dirty="0" smtClean="0"/>
                        <a:t> р-н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55,62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316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Екатеринбург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58,86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4,57%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1,1%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226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Свердл.область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808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310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291" y="720436"/>
            <a:ext cx="10626436" cy="10806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Диагностические работы в  20023/2024  уч.  </a:t>
            </a:r>
            <a:r>
              <a:rPr lang="ru-RU" dirty="0"/>
              <a:t>г</a:t>
            </a:r>
            <a:r>
              <a:rPr lang="ru-RU" dirty="0" smtClean="0"/>
              <a:t>оду</a:t>
            </a:r>
            <a:br>
              <a:rPr lang="ru-RU" dirty="0" smtClean="0"/>
            </a:br>
            <a:r>
              <a:rPr lang="ru-RU" dirty="0" smtClean="0"/>
              <a:t>октябрь/декабрь, работа «профиль»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3638165"/>
              </p:ext>
            </p:extLst>
          </p:nvPr>
        </p:nvGraphicFramePr>
        <p:xfrm>
          <a:off x="2143876" y="2895600"/>
          <a:ext cx="7530176" cy="1395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298">
                  <a:extLst>
                    <a:ext uri="{9D8B030D-6E8A-4147-A177-3AD203B41FA5}">
                      <a16:colId xmlns:a16="http://schemas.microsoft.com/office/drawing/2014/main" val="3879815452"/>
                    </a:ext>
                  </a:extLst>
                </a:gridCol>
                <a:gridCol w="1311227">
                  <a:extLst>
                    <a:ext uri="{9D8B030D-6E8A-4147-A177-3AD203B41FA5}">
                      <a16:colId xmlns:a16="http://schemas.microsoft.com/office/drawing/2014/main" val="241013105"/>
                    </a:ext>
                  </a:extLst>
                </a:gridCol>
                <a:gridCol w="1614752">
                  <a:extLst>
                    <a:ext uri="{9D8B030D-6E8A-4147-A177-3AD203B41FA5}">
                      <a16:colId xmlns:a16="http://schemas.microsoft.com/office/drawing/2014/main" val="3519781251"/>
                    </a:ext>
                  </a:extLst>
                </a:gridCol>
                <a:gridCol w="1869712">
                  <a:extLst>
                    <a:ext uri="{9D8B030D-6E8A-4147-A177-3AD203B41FA5}">
                      <a16:colId xmlns:a16="http://schemas.microsoft.com/office/drawing/2014/main" val="3327179587"/>
                    </a:ext>
                  </a:extLst>
                </a:gridCol>
                <a:gridCol w="1566187">
                  <a:extLst>
                    <a:ext uri="{9D8B030D-6E8A-4147-A177-3AD203B41FA5}">
                      <a16:colId xmlns:a16="http://schemas.microsoft.com/office/drawing/2014/main" val="229982043"/>
                    </a:ext>
                  </a:extLst>
                </a:gridCol>
              </a:tblGrid>
              <a:tr h="64649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выполняли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зачет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Наименьший балл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Наибольший балл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0060773"/>
                  </a:ext>
                </a:extLst>
              </a:tr>
              <a:tr h="37455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база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2/2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0/1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0/0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0/46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973190"/>
                  </a:ext>
                </a:extLst>
              </a:tr>
              <a:tr h="37455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профиль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20/13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18/11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27/27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100/76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551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1114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 экзамена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0711" y="2466108"/>
            <a:ext cx="9725887" cy="3829785"/>
          </a:xfrm>
        </p:spPr>
        <p:txBody>
          <a:bodyPr>
            <a:normAutofit/>
          </a:bodyPr>
          <a:lstStyle/>
          <a:p>
            <a:r>
              <a:rPr lang="ru-RU" dirty="0" smtClean="0"/>
              <a:t>Задания экзамена  - две части: «закрытая» – пишем только ответы; «открытая» – оформить решение на бланке </a:t>
            </a:r>
            <a:r>
              <a:rPr lang="ru-RU" dirty="0" err="1" smtClean="0"/>
              <a:t>аргуметировано</a:t>
            </a:r>
            <a:r>
              <a:rPr lang="ru-RU" dirty="0" smtClean="0"/>
              <a:t>, доказательно, с хорошим чертежом при необходимости</a:t>
            </a:r>
          </a:p>
          <a:p>
            <a:r>
              <a:rPr lang="ru-RU" dirty="0" smtClean="0"/>
              <a:t>Первая часть: 12 заданий; вторая часть – 7 заданий </a:t>
            </a:r>
          </a:p>
          <a:p>
            <a:r>
              <a:rPr lang="ru-RU" dirty="0" smtClean="0"/>
              <a:t>Продолжительность экзамена 3 часа 55 минут</a:t>
            </a:r>
          </a:p>
          <a:p>
            <a:r>
              <a:rPr lang="ru-RU" dirty="0" smtClean="0"/>
              <a:t>Можно пользоваться линейкой</a:t>
            </a:r>
          </a:p>
          <a:p>
            <a:r>
              <a:rPr lang="ru-RU" dirty="0" smtClean="0"/>
              <a:t>Задания первой части оцениваются в 1 балл, второй – 2 балла задания 13, 15, 16, в 3 балла оцениваются задания 14 и 17 ; в 4 балла – 18 и 19.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873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655284"/>
              </p:ext>
            </p:extLst>
          </p:nvPr>
        </p:nvGraphicFramePr>
        <p:xfrm>
          <a:off x="1330035" y="734295"/>
          <a:ext cx="8395855" cy="54725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5701">
                  <a:extLst>
                    <a:ext uri="{9D8B030D-6E8A-4147-A177-3AD203B41FA5}">
                      <a16:colId xmlns:a16="http://schemas.microsoft.com/office/drawing/2014/main" val="493769444"/>
                    </a:ext>
                  </a:extLst>
                </a:gridCol>
                <a:gridCol w="2379754">
                  <a:extLst>
                    <a:ext uri="{9D8B030D-6E8A-4147-A177-3AD203B41FA5}">
                      <a16:colId xmlns:a16="http://schemas.microsoft.com/office/drawing/2014/main" val="2000973413"/>
                    </a:ext>
                  </a:extLst>
                </a:gridCol>
                <a:gridCol w="2379754">
                  <a:extLst>
                    <a:ext uri="{9D8B030D-6E8A-4147-A177-3AD203B41FA5}">
                      <a16:colId xmlns:a16="http://schemas.microsoft.com/office/drawing/2014/main" val="2905487838"/>
                    </a:ext>
                  </a:extLst>
                </a:gridCol>
                <a:gridCol w="1340646">
                  <a:extLst>
                    <a:ext uri="{9D8B030D-6E8A-4147-A177-3AD203B41FA5}">
                      <a16:colId xmlns:a16="http://schemas.microsoft.com/office/drawing/2014/main" val="1931375540"/>
                    </a:ext>
                  </a:extLst>
                </a:gridCol>
              </a:tblGrid>
              <a:tr h="362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1" marR="38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задания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1" marR="38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баллы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1" marR="38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уровень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1" marR="38761" marT="0" marB="0"/>
                </a:tc>
                <a:extLst>
                  <a:ext uri="{0D108BD9-81ED-4DB2-BD59-A6C34878D82A}">
                    <a16:rowId xmlns:a16="http://schemas.microsoft.com/office/drawing/2014/main" val="2787836377"/>
                  </a:ext>
                </a:extLst>
              </a:tr>
              <a:tr h="362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Тестовая часть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1" marR="387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№ 1-4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1" marR="38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1" marR="38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Б 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1" marR="38761" marT="0" marB="0"/>
                </a:tc>
                <a:extLst>
                  <a:ext uri="{0D108BD9-81ED-4DB2-BD59-A6C34878D82A}">
                    <a16:rowId xmlns:a16="http://schemas.microsoft.com/office/drawing/2014/main" val="1120114259"/>
                  </a:ext>
                </a:extLst>
              </a:tr>
              <a:tr h="362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1" marR="387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№ 5-вероятность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1" marR="38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1" marR="38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П 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1" marR="38761" marT="0" marB="0"/>
                </a:tc>
                <a:extLst>
                  <a:ext uri="{0D108BD9-81ED-4DB2-BD59-A6C34878D82A}">
                    <a16:rowId xmlns:a16="http://schemas.microsoft.com/office/drawing/2014/main" val="864593075"/>
                  </a:ext>
                </a:extLst>
              </a:tr>
              <a:tr h="362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1" marR="387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№ 6-8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1" marR="38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1" marR="38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Б 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1" marR="38761" marT="0" marB="0"/>
                </a:tc>
                <a:extLst>
                  <a:ext uri="{0D108BD9-81ED-4DB2-BD59-A6C34878D82A}">
                    <a16:rowId xmlns:a16="http://schemas.microsoft.com/office/drawing/2014/main" val="2225238665"/>
                  </a:ext>
                </a:extLst>
              </a:tr>
              <a:tr h="362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1" marR="387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№ 9-12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1" marR="38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1" marR="38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П 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1" marR="38761" marT="0" marB="0"/>
                </a:tc>
                <a:extLst>
                  <a:ext uri="{0D108BD9-81ED-4DB2-BD59-A6C34878D82A}">
                    <a16:rowId xmlns:a16="http://schemas.microsoft.com/office/drawing/2014/main" val="1331509714"/>
                  </a:ext>
                </a:extLst>
              </a:tr>
              <a:tr h="362668">
                <a:tc row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Открытая часть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1" marR="3876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№13 - уравнение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1" marR="38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2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1" marR="38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П 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1" marR="38761" marT="0" marB="0"/>
                </a:tc>
                <a:extLst>
                  <a:ext uri="{0D108BD9-81ED-4DB2-BD59-A6C34878D82A}">
                    <a16:rowId xmlns:a16="http://schemas.microsoft.com/office/drawing/2014/main" val="355240462"/>
                  </a:ext>
                </a:extLst>
              </a:tr>
              <a:tr h="3626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№14 - стереометрия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1" marR="38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3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1" marR="38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П 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1" marR="38761" marT="0" marB="0"/>
                </a:tc>
                <a:extLst>
                  <a:ext uri="{0D108BD9-81ED-4DB2-BD59-A6C34878D82A}">
                    <a16:rowId xmlns:a16="http://schemas.microsoft.com/office/drawing/2014/main" val="2375608423"/>
                  </a:ext>
                </a:extLst>
              </a:tr>
              <a:tr h="3626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№15 – неравенство 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1" marR="38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2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1" marR="38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П 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1" marR="38761" marT="0" marB="0"/>
                </a:tc>
                <a:extLst>
                  <a:ext uri="{0D108BD9-81ED-4DB2-BD59-A6C34878D82A}">
                    <a16:rowId xmlns:a16="http://schemas.microsoft.com/office/drawing/2014/main" val="1698451045"/>
                  </a:ext>
                </a:extLst>
              </a:tr>
              <a:tr h="11100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№16 – экономическая задача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1" marR="38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2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1" marR="38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П 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1" marR="38761" marT="0" marB="0"/>
                </a:tc>
                <a:extLst>
                  <a:ext uri="{0D108BD9-81ED-4DB2-BD59-A6C34878D82A}">
                    <a16:rowId xmlns:a16="http://schemas.microsoft.com/office/drawing/2014/main" val="1493932227"/>
                  </a:ext>
                </a:extLst>
              </a:tr>
              <a:tr h="3626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№17 - планиметрия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1" marR="38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3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1" marR="38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1" marR="38761" marT="0" marB="0"/>
                </a:tc>
                <a:extLst>
                  <a:ext uri="{0D108BD9-81ED-4DB2-BD59-A6C34878D82A}">
                    <a16:rowId xmlns:a16="http://schemas.microsoft.com/office/drawing/2014/main" val="769963643"/>
                  </a:ext>
                </a:extLst>
              </a:tr>
              <a:tr h="7357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№18 – параметр (исследование)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1" marR="38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4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1" marR="38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В 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1" marR="38761" marT="0" marB="0"/>
                </a:tc>
                <a:extLst>
                  <a:ext uri="{0D108BD9-81ED-4DB2-BD59-A6C34878D82A}">
                    <a16:rowId xmlns:a16="http://schemas.microsoft.com/office/drawing/2014/main" val="2541878871"/>
                  </a:ext>
                </a:extLst>
              </a:tr>
              <a:tr h="3626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№19 - числа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1" marR="38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4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1" marR="3876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В 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1" marR="38761" marT="0" marB="0"/>
                </a:tc>
                <a:extLst>
                  <a:ext uri="{0D108BD9-81ED-4DB2-BD59-A6C34878D82A}">
                    <a16:rowId xmlns:a16="http://schemas.microsoft.com/office/drawing/2014/main" val="2327620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704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 подготовки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604655"/>
            <a:ext cx="9601196" cy="3271213"/>
          </a:xfrm>
        </p:spPr>
        <p:txBody>
          <a:bodyPr/>
          <a:lstStyle/>
          <a:p>
            <a:r>
              <a:rPr lang="ru-RU" dirty="0" smtClean="0"/>
              <a:t>На  уроках</a:t>
            </a:r>
          </a:p>
          <a:p>
            <a:r>
              <a:rPr lang="ru-RU" dirty="0" smtClean="0"/>
              <a:t>На  консультациях</a:t>
            </a:r>
          </a:p>
          <a:p>
            <a:r>
              <a:rPr lang="ru-RU" dirty="0" smtClean="0"/>
              <a:t>Самостоятельно</a:t>
            </a:r>
          </a:p>
          <a:p>
            <a:r>
              <a:rPr lang="ru-RU" dirty="0" smtClean="0"/>
              <a:t>Где  найти  все  материалы – первая часть : сборник «Математика, 3000 задач с ответами», под редакцией </a:t>
            </a:r>
            <a:r>
              <a:rPr lang="ru-RU" dirty="0" err="1" smtClean="0"/>
              <a:t>И.В.Ященко</a:t>
            </a:r>
            <a:r>
              <a:rPr lang="ru-RU" dirty="0" smtClean="0"/>
              <a:t>; вторая часть -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www.mathm.ru/oge</a:t>
            </a:r>
            <a:r>
              <a:rPr lang="ru-RU" dirty="0" smtClean="0"/>
              <a:t>;   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fipi.ru/oge/demoversii-</a:t>
            </a:r>
            <a:r>
              <a:rPr lang="ru-RU" dirty="0" smtClean="0"/>
              <a:t> демоверсии, варианты, задачи первой и второй части.</a:t>
            </a:r>
          </a:p>
        </p:txBody>
      </p:sp>
    </p:spTree>
    <p:extLst>
      <p:ext uri="{BB962C8B-B14F-4D97-AF65-F5344CB8AC3E}">
        <p14:creationId xmlns:p14="http://schemas.microsoft.com/office/powerpoint/2010/main" val="1909919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Время  консультации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8575079"/>
              </p:ext>
            </p:extLst>
          </p:nvPr>
        </p:nvGraphicFramePr>
        <p:xfrm>
          <a:off x="1295400" y="2557463"/>
          <a:ext cx="96012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300">
                  <a:extLst>
                    <a:ext uri="{9D8B030D-6E8A-4147-A177-3AD203B41FA5}">
                      <a16:colId xmlns:a16="http://schemas.microsoft.com/office/drawing/2014/main" val="27538921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3822371965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3968560006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14484676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учитель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время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кабинет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417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Мочалина О.В.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пятница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13.30.-14.30.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557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28129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126</TotalTime>
  <Words>297</Words>
  <Application>Microsoft Office PowerPoint</Application>
  <PresentationFormat>Широкоэкранный</PresentationFormat>
  <Paragraphs>104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Garamond</vt:lpstr>
      <vt:lpstr>Times New Roman</vt:lpstr>
      <vt:lpstr>Натуральные материалы</vt:lpstr>
      <vt:lpstr>ЕГЭ по математике</vt:lpstr>
      <vt:lpstr>Результаты  2022/2023  уч.  года</vt:lpstr>
      <vt:lpstr>Диагностические работы в  20023/2024  уч.  году октябрь/декабрь, работа «профиль»</vt:lpstr>
      <vt:lpstr>Особенности  экзамена</vt:lpstr>
      <vt:lpstr>Презентация PowerPoint</vt:lpstr>
      <vt:lpstr>Особенности  подготовки</vt:lpstr>
      <vt:lpstr>Время  консультации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ОГЭ по (указать  свой  предмет)</dc:title>
  <dc:creator>Ученик</dc:creator>
  <cp:lastModifiedBy>Ученик</cp:lastModifiedBy>
  <cp:revision>18</cp:revision>
  <cp:lastPrinted>2024-02-02T10:57:45Z</cp:lastPrinted>
  <dcterms:created xsi:type="dcterms:W3CDTF">2024-01-29T05:33:49Z</dcterms:created>
  <dcterms:modified xsi:type="dcterms:W3CDTF">2024-02-07T12:28:31Z</dcterms:modified>
</cp:coreProperties>
</file>